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19" r:id="rId2"/>
    <p:sldMasterId id="2147483767" r:id="rId3"/>
    <p:sldMasterId id="2147483791" r:id="rId4"/>
    <p:sldMasterId id="2147483815" r:id="rId5"/>
  </p:sldMasterIdLst>
  <p:notesMasterIdLst>
    <p:notesMasterId r:id="rId78"/>
  </p:notesMasterIdLst>
  <p:handoutMasterIdLst>
    <p:handoutMasterId r:id="rId79"/>
  </p:handoutMasterIdLst>
  <p:sldIdLst>
    <p:sldId id="398" r:id="rId6"/>
    <p:sldId id="404" r:id="rId7"/>
    <p:sldId id="453" r:id="rId8"/>
    <p:sldId id="454" r:id="rId9"/>
    <p:sldId id="455" r:id="rId10"/>
    <p:sldId id="503" r:id="rId11"/>
    <p:sldId id="457" r:id="rId12"/>
    <p:sldId id="458" r:id="rId13"/>
    <p:sldId id="459" r:id="rId14"/>
    <p:sldId id="460" r:id="rId15"/>
    <p:sldId id="461" r:id="rId16"/>
    <p:sldId id="462" r:id="rId17"/>
    <p:sldId id="584" r:id="rId18"/>
    <p:sldId id="506" r:id="rId19"/>
    <p:sldId id="585" r:id="rId20"/>
    <p:sldId id="537" r:id="rId21"/>
    <p:sldId id="563" r:id="rId22"/>
    <p:sldId id="586" r:id="rId23"/>
    <p:sldId id="587" r:id="rId24"/>
    <p:sldId id="612" r:id="rId25"/>
    <p:sldId id="564" r:id="rId26"/>
    <p:sldId id="511" r:id="rId27"/>
    <p:sldId id="543" r:id="rId28"/>
    <p:sldId id="588" r:id="rId29"/>
    <p:sldId id="589" r:id="rId30"/>
    <p:sldId id="565" r:id="rId31"/>
    <p:sldId id="590" r:id="rId32"/>
    <p:sldId id="518" r:id="rId33"/>
    <p:sldId id="566" r:id="rId34"/>
    <p:sldId id="591" r:id="rId35"/>
    <p:sldId id="592" r:id="rId36"/>
    <p:sldId id="611" r:id="rId37"/>
    <p:sldId id="616" r:id="rId38"/>
    <p:sldId id="618" r:id="rId39"/>
    <p:sldId id="619" r:id="rId40"/>
    <p:sldId id="620" r:id="rId41"/>
    <p:sldId id="621" r:id="rId42"/>
    <p:sldId id="567" r:id="rId43"/>
    <p:sldId id="475" r:id="rId44"/>
    <p:sldId id="569" r:id="rId45"/>
    <p:sldId id="593" r:id="rId46"/>
    <p:sldId id="594" r:id="rId47"/>
    <p:sldId id="570" r:id="rId48"/>
    <p:sldId id="556" r:id="rId49"/>
    <p:sldId id="574" r:id="rId50"/>
    <p:sldId id="576" r:id="rId51"/>
    <p:sldId id="604" r:id="rId52"/>
    <p:sldId id="605" r:id="rId53"/>
    <p:sldId id="625" r:id="rId54"/>
    <p:sldId id="577" r:id="rId55"/>
    <p:sldId id="606" r:id="rId56"/>
    <p:sldId id="578" r:id="rId57"/>
    <p:sldId id="607" r:id="rId58"/>
    <p:sldId id="608" r:id="rId59"/>
    <p:sldId id="609" r:id="rId60"/>
    <p:sldId id="595" r:id="rId61"/>
    <p:sldId id="622" r:id="rId62"/>
    <p:sldId id="623" r:id="rId63"/>
    <p:sldId id="579" r:id="rId64"/>
    <p:sldId id="575" r:id="rId65"/>
    <p:sldId id="580" r:id="rId66"/>
    <p:sldId id="598" r:id="rId67"/>
    <p:sldId id="582" r:id="rId68"/>
    <p:sldId id="597" r:id="rId69"/>
    <p:sldId id="596" r:id="rId70"/>
    <p:sldId id="599" r:id="rId71"/>
    <p:sldId id="600" r:id="rId72"/>
    <p:sldId id="601" r:id="rId73"/>
    <p:sldId id="602" r:id="rId74"/>
    <p:sldId id="603" r:id="rId75"/>
    <p:sldId id="583" r:id="rId76"/>
    <p:sldId id="437" r:id="rId77"/>
  </p:sldIdLst>
  <p:sldSz cx="9145588" cy="6859588"/>
  <p:notesSz cx="6797675" cy="9926638"/>
  <p:defaultTextStyle>
    <a:defPPr>
      <a:defRPr lang="zh-TW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0" autoAdjust="0"/>
    <p:restoredTop sz="95325" autoAdjust="0"/>
  </p:normalViewPr>
  <p:slideViewPr>
    <p:cSldViewPr>
      <p:cViewPr varScale="1">
        <p:scale>
          <a:sx n="62" d="100"/>
          <a:sy n="62" d="100"/>
        </p:scale>
        <p:origin x="1424" y="52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101" y="15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328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B8906-C608-4170-9AE0-9B6F2F498547}" type="doc">
      <dgm:prSet loTypeId="urn:microsoft.com/office/officeart/2005/8/layout/process2" loCatId="process" qsTypeId="urn:microsoft.com/office/officeart/2005/8/quickstyle/3d5" qsCatId="3D" csTypeId="urn:microsoft.com/office/officeart/2005/8/colors/colorful5" csCatId="colorful" phldr="1"/>
      <dgm:spPr/>
    </dgm:pt>
    <dgm:pt modelId="{632CF060-2BF9-4B26-8B0D-2B5148E0FEBC}">
      <dgm:prSet phldrT="[文字]" custT="1"/>
      <dgm:spPr/>
      <dgm:t>
        <a:bodyPr/>
        <a:lstStyle/>
        <a:p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課程綱要</a:t>
          </a:r>
        </a:p>
      </dgm:t>
    </dgm:pt>
    <dgm:pt modelId="{3F58E5AE-2A47-4CA3-817E-80C67303743B}" type="parTrans" cxnId="{DD515B65-0311-4BEB-849F-696F5A7FEC6D}">
      <dgm:prSet/>
      <dgm:spPr/>
      <dgm:t>
        <a:bodyPr/>
        <a:lstStyle/>
        <a:p>
          <a:endParaRPr lang="zh-TW" altLang="en-US"/>
        </a:p>
      </dgm:t>
    </dgm:pt>
    <dgm:pt modelId="{4BB649CC-D127-4642-8AE1-C3C05421D524}" type="sibTrans" cxnId="{DD515B65-0311-4BEB-849F-696F5A7FEC6D}">
      <dgm:prSet/>
      <dgm:spPr/>
      <dgm:t>
        <a:bodyPr/>
        <a:lstStyle/>
        <a:p>
          <a:endParaRPr lang="zh-TW" altLang="en-US"/>
        </a:p>
      </dgm:t>
    </dgm:pt>
    <dgm:pt modelId="{9C74E697-5329-4E6F-A2C7-FE1030CBA4A6}">
      <dgm:prSet phldrT="[文字]" custT="1"/>
      <dgm:spPr/>
      <dgm:t>
        <a:bodyPr/>
        <a:lstStyle/>
        <a:p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指標轉化</a:t>
          </a:r>
        </a:p>
      </dgm:t>
    </dgm:pt>
    <dgm:pt modelId="{FE3F2E09-95AC-4370-8BD7-6F5D3F60DA7E}" type="parTrans" cxnId="{96A237E4-0022-41A6-AD07-481AD6F55061}">
      <dgm:prSet/>
      <dgm:spPr/>
      <dgm:t>
        <a:bodyPr/>
        <a:lstStyle/>
        <a:p>
          <a:endParaRPr lang="zh-TW" altLang="en-US"/>
        </a:p>
      </dgm:t>
    </dgm:pt>
    <dgm:pt modelId="{0F9B98A3-E7C1-48FE-B0F0-93F4D9213964}" type="sibTrans" cxnId="{96A237E4-0022-41A6-AD07-481AD6F55061}">
      <dgm:prSet/>
      <dgm:spPr/>
      <dgm:t>
        <a:bodyPr/>
        <a:lstStyle/>
        <a:p>
          <a:endParaRPr lang="zh-TW" altLang="en-US"/>
        </a:p>
      </dgm:t>
    </dgm:pt>
    <dgm:pt modelId="{DCD00A00-3897-480C-B11F-DC46856A4B75}">
      <dgm:prSet phldrT="[文字]" custT="1"/>
      <dgm:spPr/>
      <dgm:t>
        <a:bodyPr/>
        <a:lstStyle/>
        <a:p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課程設計</a:t>
          </a:r>
        </a:p>
      </dgm:t>
    </dgm:pt>
    <dgm:pt modelId="{3C608F2D-EBEB-4D39-8404-E5CA0CDEAB75}" type="parTrans" cxnId="{E01D87E8-382C-4C4D-B7D2-AF578A9F656D}">
      <dgm:prSet/>
      <dgm:spPr/>
      <dgm:t>
        <a:bodyPr/>
        <a:lstStyle/>
        <a:p>
          <a:endParaRPr lang="zh-TW" altLang="en-US"/>
        </a:p>
      </dgm:t>
    </dgm:pt>
    <dgm:pt modelId="{23581D31-ACDB-4064-912B-4E13B0020ACB}" type="sibTrans" cxnId="{E01D87E8-382C-4C4D-B7D2-AF578A9F656D}">
      <dgm:prSet/>
      <dgm:spPr/>
      <dgm:t>
        <a:bodyPr/>
        <a:lstStyle/>
        <a:p>
          <a:endParaRPr lang="zh-TW" altLang="en-US"/>
        </a:p>
      </dgm:t>
    </dgm:pt>
    <dgm:pt modelId="{90B22BF3-F2C0-4AB0-AC97-D576E4FFD751}">
      <dgm:prSet phldrT="[文字]" custT="1"/>
      <dgm:spPr/>
      <dgm:t>
        <a:bodyPr/>
        <a:lstStyle/>
        <a:p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教學活動</a:t>
          </a:r>
        </a:p>
      </dgm:t>
    </dgm:pt>
    <dgm:pt modelId="{849E2386-90C9-4300-B3C0-23B91C10B916}" type="parTrans" cxnId="{1C2BBA37-67BA-4B94-9B9E-11219EBB6AF5}">
      <dgm:prSet/>
      <dgm:spPr/>
      <dgm:t>
        <a:bodyPr/>
        <a:lstStyle/>
        <a:p>
          <a:endParaRPr lang="zh-TW" altLang="en-US"/>
        </a:p>
      </dgm:t>
    </dgm:pt>
    <dgm:pt modelId="{B32F4B37-F1C3-49AD-8E97-04B13258671F}" type="sibTrans" cxnId="{1C2BBA37-67BA-4B94-9B9E-11219EBB6AF5}">
      <dgm:prSet/>
      <dgm:spPr/>
      <dgm:t>
        <a:bodyPr/>
        <a:lstStyle/>
        <a:p>
          <a:endParaRPr lang="zh-TW" altLang="en-US"/>
        </a:p>
      </dgm:t>
    </dgm:pt>
    <dgm:pt modelId="{D94D1036-D9C4-4402-AD92-CDF9963B8E87}" type="pres">
      <dgm:prSet presAssocID="{CB8B8906-C608-4170-9AE0-9B6F2F498547}" presName="linearFlow" presStyleCnt="0">
        <dgm:presLayoutVars>
          <dgm:resizeHandles val="exact"/>
        </dgm:presLayoutVars>
      </dgm:prSet>
      <dgm:spPr/>
    </dgm:pt>
    <dgm:pt modelId="{1A6D31CD-6425-40EE-A39E-7256F5EEF798}" type="pres">
      <dgm:prSet presAssocID="{632CF060-2BF9-4B26-8B0D-2B5148E0FEBC}" presName="node" presStyleLbl="node1" presStyleIdx="0" presStyleCnt="4">
        <dgm:presLayoutVars>
          <dgm:bulletEnabled val="1"/>
        </dgm:presLayoutVars>
      </dgm:prSet>
      <dgm:spPr/>
    </dgm:pt>
    <dgm:pt modelId="{BC173EAD-2E67-4194-85D9-AF7F8DC39120}" type="pres">
      <dgm:prSet presAssocID="{4BB649CC-D127-4642-8AE1-C3C05421D524}" presName="sibTrans" presStyleLbl="sibTrans2D1" presStyleIdx="0" presStyleCnt="3"/>
      <dgm:spPr/>
    </dgm:pt>
    <dgm:pt modelId="{B059D852-02EF-4F25-87C6-ACBA6664ED10}" type="pres">
      <dgm:prSet presAssocID="{4BB649CC-D127-4642-8AE1-C3C05421D524}" presName="connectorText" presStyleLbl="sibTrans2D1" presStyleIdx="0" presStyleCnt="3"/>
      <dgm:spPr/>
    </dgm:pt>
    <dgm:pt modelId="{6A0464E8-5D09-4920-870D-E05512411C68}" type="pres">
      <dgm:prSet presAssocID="{9C74E697-5329-4E6F-A2C7-FE1030CBA4A6}" presName="node" presStyleLbl="node1" presStyleIdx="1" presStyleCnt="4">
        <dgm:presLayoutVars>
          <dgm:bulletEnabled val="1"/>
        </dgm:presLayoutVars>
      </dgm:prSet>
      <dgm:spPr/>
    </dgm:pt>
    <dgm:pt modelId="{5092F5BC-96CD-40FF-A4CC-99AE7A5CC4A9}" type="pres">
      <dgm:prSet presAssocID="{0F9B98A3-E7C1-48FE-B0F0-93F4D9213964}" presName="sibTrans" presStyleLbl="sibTrans2D1" presStyleIdx="1" presStyleCnt="3"/>
      <dgm:spPr/>
    </dgm:pt>
    <dgm:pt modelId="{22B73639-CCFA-4E65-80A6-A6614C914DB5}" type="pres">
      <dgm:prSet presAssocID="{0F9B98A3-E7C1-48FE-B0F0-93F4D9213964}" presName="connectorText" presStyleLbl="sibTrans2D1" presStyleIdx="1" presStyleCnt="3"/>
      <dgm:spPr/>
    </dgm:pt>
    <dgm:pt modelId="{38274C73-FF4F-4CE4-8690-6A6268B54A9B}" type="pres">
      <dgm:prSet presAssocID="{DCD00A00-3897-480C-B11F-DC46856A4B75}" presName="node" presStyleLbl="node1" presStyleIdx="2" presStyleCnt="4">
        <dgm:presLayoutVars>
          <dgm:bulletEnabled val="1"/>
        </dgm:presLayoutVars>
      </dgm:prSet>
      <dgm:spPr/>
    </dgm:pt>
    <dgm:pt modelId="{FD236BBE-9C36-4E3F-B509-C367AB348916}" type="pres">
      <dgm:prSet presAssocID="{23581D31-ACDB-4064-912B-4E13B0020ACB}" presName="sibTrans" presStyleLbl="sibTrans2D1" presStyleIdx="2" presStyleCnt="3"/>
      <dgm:spPr/>
    </dgm:pt>
    <dgm:pt modelId="{FF8B34B3-4ADB-4725-9FD9-149CFF506151}" type="pres">
      <dgm:prSet presAssocID="{23581D31-ACDB-4064-912B-4E13B0020ACB}" presName="connectorText" presStyleLbl="sibTrans2D1" presStyleIdx="2" presStyleCnt="3"/>
      <dgm:spPr/>
    </dgm:pt>
    <dgm:pt modelId="{436E93ED-F17B-435A-9FBA-2609A4610566}" type="pres">
      <dgm:prSet presAssocID="{90B22BF3-F2C0-4AB0-AC97-D576E4FFD751}" presName="node" presStyleLbl="node1" presStyleIdx="3" presStyleCnt="4">
        <dgm:presLayoutVars>
          <dgm:bulletEnabled val="1"/>
        </dgm:presLayoutVars>
      </dgm:prSet>
      <dgm:spPr/>
    </dgm:pt>
  </dgm:ptLst>
  <dgm:cxnLst>
    <dgm:cxn modelId="{13F2D529-65BA-4035-8DE1-179939E9ABC6}" type="presOf" srcId="{9C74E697-5329-4E6F-A2C7-FE1030CBA4A6}" destId="{6A0464E8-5D09-4920-870D-E05512411C68}" srcOrd="0" destOrd="0" presId="urn:microsoft.com/office/officeart/2005/8/layout/process2"/>
    <dgm:cxn modelId="{1C2BBA37-67BA-4B94-9B9E-11219EBB6AF5}" srcId="{CB8B8906-C608-4170-9AE0-9B6F2F498547}" destId="{90B22BF3-F2C0-4AB0-AC97-D576E4FFD751}" srcOrd="3" destOrd="0" parTransId="{849E2386-90C9-4300-B3C0-23B91C10B916}" sibTransId="{B32F4B37-F1C3-49AD-8E97-04B13258671F}"/>
    <dgm:cxn modelId="{E40E3162-8E5A-4B81-9E84-B3C3EED413AA}" type="presOf" srcId="{23581D31-ACDB-4064-912B-4E13B0020ACB}" destId="{FD236BBE-9C36-4E3F-B509-C367AB348916}" srcOrd="0" destOrd="0" presId="urn:microsoft.com/office/officeart/2005/8/layout/process2"/>
    <dgm:cxn modelId="{DD515B65-0311-4BEB-849F-696F5A7FEC6D}" srcId="{CB8B8906-C608-4170-9AE0-9B6F2F498547}" destId="{632CF060-2BF9-4B26-8B0D-2B5148E0FEBC}" srcOrd="0" destOrd="0" parTransId="{3F58E5AE-2A47-4CA3-817E-80C67303743B}" sibTransId="{4BB649CC-D127-4642-8AE1-C3C05421D524}"/>
    <dgm:cxn modelId="{B3003568-2DDA-4790-B235-9F4816DE0CEB}" type="presOf" srcId="{632CF060-2BF9-4B26-8B0D-2B5148E0FEBC}" destId="{1A6D31CD-6425-40EE-A39E-7256F5EEF798}" srcOrd="0" destOrd="0" presId="urn:microsoft.com/office/officeart/2005/8/layout/process2"/>
    <dgm:cxn modelId="{CD3DB96C-6EB2-45FA-B5D0-E1DC63D081D5}" type="presOf" srcId="{4BB649CC-D127-4642-8AE1-C3C05421D524}" destId="{BC173EAD-2E67-4194-85D9-AF7F8DC39120}" srcOrd="0" destOrd="0" presId="urn:microsoft.com/office/officeart/2005/8/layout/process2"/>
    <dgm:cxn modelId="{9F0E7D9B-73A1-446C-AC38-5C90F5E414F0}" type="presOf" srcId="{0F9B98A3-E7C1-48FE-B0F0-93F4D9213964}" destId="{22B73639-CCFA-4E65-80A6-A6614C914DB5}" srcOrd="1" destOrd="0" presId="urn:microsoft.com/office/officeart/2005/8/layout/process2"/>
    <dgm:cxn modelId="{1172EB9D-3181-403B-A556-BDA21472B216}" type="presOf" srcId="{23581D31-ACDB-4064-912B-4E13B0020ACB}" destId="{FF8B34B3-4ADB-4725-9FD9-149CFF506151}" srcOrd="1" destOrd="0" presId="urn:microsoft.com/office/officeart/2005/8/layout/process2"/>
    <dgm:cxn modelId="{542C04C4-6B35-49CB-844D-08503CD51E52}" type="presOf" srcId="{CB8B8906-C608-4170-9AE0-9B6F2F498547}" destId="{D94D1036-D9C4-4402-AD92-CDF9963B8E87}" srcOrd="0" destOrd="0" presId="urn:microsoft.com/office/officeart/2005/8/layout/process2"/>
    <dgm:cxn modelId="{D9C1FACB-EDF9-4640-A0CD-BA50697E50A7}" type="presOf" srcId="{4BB649CC-D127-4642-8AE1-C3C05421D524}" destId="{B059D852-02EF-4F25-87C6-ACBA6664ED10}" srcOrd="1" destOrd="0" presId="urn:microsoft.com/office/officeart/2005/8/layout/process2"/>
    <dgm:cxn modelId="{799976CC-EF35-4A32-AAEE-2C6AA074D6CD}" type="presOf" srcId="{0F9B98A3-E7C1-48FE-B0F0-93F4D9213964}" destId="{5092F5BC-96CD-40FF-A4CC-99AE7A5CC4A9}" srcOrd="0" destOrd="0" presId="urn:microsoft.com/office/officeart/2005/8/layout/process2"/>
    <dgm:cxn modelId="{F8404CD2-CFC5-4D97-AB82-67C332E5F360}" type="presOf" srcId="{DCD00A00-3897-480C-B11F-DC46856A4B75}" destId="{38274C73-FF4F-4CE4-8690-6A6268B54A9B}" srcOrd="0" destOrd="0" presId="urn:microsoft.com/office/officeart/2005/8/layout/process2"/>
    <dgm:cxn modelId="{96A237E4-0022-41A6-AD07-481AD6F55061}" srcId="{CB8B8906-C608-4170-9AE0-9B6F2F498547}" destId="{9C74E697-5329-4E6F-A2C7-FE1030CBA4A6}" srcOrd="1" destOrd="0" parTransId="{FE3F2E09-95AC-4370-8BD7-6F5D3F60DA7E}" sibTransId="{0F9B98A3-E7C1-48FE-B0F0-93F4D9213964}"/>
    <dgm:cxn modelId="{E01D87E8-382C-4C4D-B7D2-AF578A9F656D}" srcId="{CB8B8906-C608-4170-9AE0-9B6F2F498547}" destId="{DCD00A00-3897-480C-B11F-DC46856A4B75}" srcOrd="2" destOrd="0" parTransId="{3C608F2D-EBEB-4D39-8404-E5CA0CDEAB75}" sibTransId="{23581D31-ACDB-4064-912B-4E13B0020ACB}"/>
    <dgm:cxn modelId="{9BCDABFF-CCC3-4D16-91DF-1CB9B359BE4E}" type="presOf" srcId="{90B22BF3-F2C0-4AB0-AC97-D576E4FFD751}" destId="{436E93ED-F17B-435A-9FBA-2609A4610566}" srcOrd="0" destOrd="0" presId="urn:microsoft.com/office/officeart/2005/8/layout/process2"/>
    <dgm:cxn modelId="{EB75755B-2BB0-44B8-AB90-E48031B7F18E}" type="presParOf" srcId="{D94D1036-D9C4-4402-AD92-CDF9963B8E87}" destId="{1A6D31CD-6425-40EE-A39E-7256F5EEF798}" srcOrd="0" destOrd="0" presId="urn:microsoft.com/office/officeart/2005/8/layout/process2"/>
    <dgm:cxn modelId="{5800C292-E92B-4FC1-BDA5-619DC2D0EDCE}" type="presParOf" srcId="{D94D1036-D9C4-4402-AD92-CDF9963B8E87}" destId="{BC173EAD-2E67-4194-85D9-AF7F8DC39120}" srcOrd="1" destOrd="0" presId="urn:microsoft.com/office/officeart/2005/8/layout/process2"/>
    <dgm:cxn modelId="{1067E363-D2AD-46A7-B4D9-72FAAC4A360B}" type="presParOf" srcId="{BC173EAD-2E67-4194-85D9-AF7F8DC39120}" destId="{B059D852-02EF-4F25-87C6-ACBA6664ED10}" srcOrd="0" destOrd="0" presId="urn:microsoft.com/office/officeart/2005/8/layout/process2"/>
    <dgm:cxn modelId="{DFDE706A-36BF-4BF4-A7A3-7A9A92A2D3B6}" type="presParOf" srcId="{D94D1036-D9C4-4402-AD92-CDF9963B8E87}" destId="{6A0464E8-5D09-4920-870D-E05512411C68}" srcOrd="2" destOrd="0" presId="urn:microsoft.com/office/officeart/2005/8/layout/process2"/>
    <dgm:cxn modelId="{80ABF376-72FC-430D-8E96-B16C4D9A1DC9}" type="presParOf" srcId="{D94D1036-D9C4-4402-AD92-CDF9963B8E87}" destId="{5092F5BC-96CD-40FF-A4CC-99AE7A5CC4A9}" srcOrd="3" destOrd="0" presId="urn:microsoft.com/office/officeart/2005/8/layout/process2"/>
    <dgm:cxn modelId="{044AD519-C91B-49EA-A67D-6021463EDE49}" type="presParOf" srcId="{5092F5BC-96CD-40FF-A4CC-99AE7A5CC4A9}" destId="{22B73639-CCFA-4E65-80A6-A6614C914DB5}" srcOrd="0" destOrd="0" presId="urn:microsoft.com/office/officeart/2005/8/layout/process2"/>
    <dgm:cxn modelId="{2F988414-6637-48EE-8ABC-56D9C0F7D649}" type="presParOf" srcId="{D94D1036-D9C4-4402-AD92-CDF9963B8E87}" destId="{38274C73-FF4F-4CE4-8690-6A6268B54A9B}" srcOrd="4" destOrd="0" presId="urn:microsoft.com/office/officeart/2005/8/layout/process2"/>
    <dgm:cxn modelId="{A46F335C-ABD8-49DE-A221-A957BAB3D604}" type="presParOf" srcId="{D94D1036-D9C4-4402-AD92-CDF9963B8E87}" destId="{FD236BBE-9C36-4E3F-B509-C367AB348916}" srcOrd="5" destOrd="0" presId="urn:microsoft.com/office/officeart/2005/8/layout/process2"/>
    <dgm:cxn modelId="{9B8A596D-3CEB-4A4F-AA10-7E4ACEE646B6}" type="presParOf" srcId="{FD236BBE-9C36-4E3F-B509-C367AB348916}" destId="{FF8B34B3-4ADB-4725-9FD9-149CFF506151}" srcOrd="0" destOrd="0" presId="urn:microsoft.com/office/officeart/2005/8/layout/process2"/>
    <dgm:cxn modelId="{927C25FB-3E06-4F50-9158-19EB45D3EE48}" type="presParOf" srcId="{D94D1036-D9C4-4402-AD92-CDF9963B8E87}" destId="{436E93ED-F17B-435A-9FBA-2609A461056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D31CD-6425-40EE-A39E-7256F5EEF798}">
      <dsp:nvSpPr>
        <dsp:cNvPr id="0" name=""/>
        <dsp:cNvSpPr/>
      </dsp:nvSpPr>
      <dsp:spPr>
        <a:xfrm>
          <a:off x="753532" y="3967"/>
          <a:ext cx="2189733" cy="737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課程綱要</a:t>
          </a:r>
        </a:p>
      </dsp:txBody>
      <dsp:txXfrm>
        <a:off x="775135" y="25570"/>
        <a:ext cx="2146527" cy="694388"/>
      </dsp:txXfrm>
    </dsp:sp>
    <dsp:sp modelId="{BC173EAD-2E67-4194-85D9-AF7F8DC39120}">
      <dsp:nvSpPr>
        <dsp:cNvPr id="0" name=""/>
        <dsp:cNvSpPr/>
      </dsp:nvSpPr>
      <dsp:spPr>
        <a:xfrm rot="5400000">
          <a:off x="1710100" y="760001"/>
          <a:ext cx="276597" cy="33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300" kern="1200"/>
        </a:p>
      </dsp:txBody>
      <dsp:txXfrm rot="-5400000">
        <a:off x="1748824" y="787661"/>
        <a:ext cx="199151" cy="193618"/>
      </dsp:txXfrm>
    </dsp:sp>
    <dsp:sp modelId="{6A0464E8-5D09-4920-870D-E05512411C68}">
      <dsp:nvSpPr>
        <dsp:cNvPr id="0" name=""/>
        <dsp:cNvSpPr/>
      </dsp:nvSpPr>
      <dsp:spPr>
        <a:xfrm>
          <a:off x="753532" y="1110359"/>
          <a:ext cx="2189733" cy="737594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指標轉化</a:t>
          </a:r>
        </a:p>
      </dsp:txBody>
      <dsp:txXfrm>
        <a:off x="775135" y="1131962"/>
        <a:ext cx="2146527" cy="694388"/>
      </dsp:txXfrm>
    </dsp:sp>
    <dsp:sp modelId="{5092F5BC-96CD-40FF-A4CC-99AE7A5CC4A9}">
      <dsp:nvSpPr>
        <dsp:cNvPr id="0" name=""/>
        <dsp:cNvSpPr/>
      </dsp:nvSpPr>
      <dsp:spPr>
        <a:xfrm rot="5400000">
          <a:off x="1710100" y="1866393"/>
          <a:ext cx="276597" cy="33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300" kern="1200"/>
        </a:p>
      </dsp:txBody>
      <dsp:txXfrm rot="-5400000">
        <a:off x="1748824" y="1894053"/>
        <a:ext cx="199151" cy="193618"/>
      </dsp:txXfrm>
    </dsp:sp>
    <dsp:sp modelId="{38274C73-FF4F-4CE4-8690-6A6268B54A9B}">
      <dsp:nvSpPr>
        <dsp:cNvPr id="0" name=""/>
        <dsp:cNvSpPr/>
      </dsp:nvSpPr>
      <dsp:spPr>
        <a:xfrm>
          <a:off x="753532" y="2216751"/>
          <a:ext cx="2189733" cy="737594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課程設計</a:t>
          </a:r>
        </a:p>
      </dsp:txBody>
      <dsp:txXfrm>
        <a:off x="775135" y="2238354"/>
        <a:ext cx="2146527" cy="694388"/>
      </dsp:txXfrm>
    </dsp:sp>
    <dsp:sp modelId="{FD236BBE-9C36-4E3F-B509-C367AB348916}">
      <dsp:nvSpPr>
        <dsp:cNvPr id="0" name=""/>
        <dsp:cNvSpPr/>
      </dsp:nvSpPr>
      <dsp:spPr>
        <a:xfrm rot="5400000">
          <a:off x="1710100" y="2972785"/>
          <a:ext cx="276597" cy="331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300" kern="1200"/>
        </a:p>
      </dsp:txBody>
      <dsp:txXfrm rot="-5400000">
        <a:off x="1748824" y="3000445"/>
        <a:ext cx="199151" cy="193618"/>
      </dsp:txXfrm>
    </dsp:sp>
    <dsp:sp modelId="{436E93ED-F17B-435A-9FBA-2609A4610566}">
      <dsp:nvSpPr>
        <dsp:cNvPr id="0" name=""/>
        <dsp:cNvSpPr/>
      </dsp:nvSpPr>
      <dsp:spPr>
        <a:xfrm>
          <a:off x="753532" y="3323142"/>
          <a:ext cx="2189733" cy="73759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教學活動</a:t>
          </a:r>
        </a:p>
      </dsp:txBody>
      <dsp:txXfrm>
        <a:off x="775135" y="3344745"/>
        <a:ext cx="2146527" cy="694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992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5923D-1383-435F-B8EC-46A021AD7D47}" type="datetimeFigureOut">
              <a:rPr lang="zh-TW" altLang="en-US" smtClean="0"/>
              <a:t>2024/3/20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95EE5-E4C8-4763-9A44-4115DA15AD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97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919" y="2130994"/>
            <a:ext cx="7773750" cy="147036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40" y="3887100"/>
            <a:ext cx="640191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grpSp>
        <p:nvGrpSpPr>
          <p:cNvPr id="4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5" name="流程圖: 人工輸入 4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5372024" y="6566091"/>
              <a:ext cx="4196723" cy="225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7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438" y="4407921"/>
            <a:ext cx="777375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438" y="2907461"/>
            <a:ext cx="777375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4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5" name="流程圖: 人工輸入 4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5372024" y="6566091"/>
              <a:ext cx="4196723" cy="240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91">
                <a:defRPr/>
              </a:pPr>
              <a:r>
                <a:rPr lang="zh-TW" altLang="zh-TW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6" y="6357822"/>
            <a:ext cx="205775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2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80" y="1600645"/>
            <a:ext cx="4039301" cy="4527011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9007" y="1600645"/>
            <a:ext cx="4039301" cy="4527011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5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6" name="流程圖: 人工輸入 5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文字方塊 6"/>
            <p:cNvSpPr txBox="1"/>
            <p:nvPr userDrawn="1"/>
          </p:nvSpPr>
          <p:spPr>
            <a:xfrm>
              <a:off x="5372024" y="6566091"/>
              <a:ext cx="4196723" cy="240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91">
                <a:defRPr/>
              </a:pPr>
              <a:r>
                <a:rPr lang="zh-TW" altLang="zh-TW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6" y="6357822"/>
            <a:ext cx="205775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4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79" y="1535469"/>
            <a:ext cx="4040890" cy="639910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79" y="2175453"/>
            <a:ext cx="4040890" cy="3952203"/>
          </a:xfrm>
        </p:spPr>
        <p:txBody>
          <a:bodyPr/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906" y="1535469"/>
            <a:ext cx="4042477" cy="639910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906" y="2175453"/>
            <a:ext cx="4042477" cy="3952203"/>
          </a:xfrm>
        </p:spPr>
        <p:txBody>
          <a:bodyPr/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7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8" name="流程圖: 人工輸入 7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字方塊 8"/>
            <p:cNvSpPr txBox="1"/>
            <p:nvPr userDrawn="1"/>
          </p:nvSpPr>
          <p:spPr>
            <a:xfrm>
              <a:off x="5372024" y="6566091"/>
              <a:ext cx="4196723" cy="240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91">
                <a:defRPr/>
              </a:pPr>
              <a:r>
                <a:rPr lang="zh-TW" altLang="zh-TW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10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3543916" y="6357822"/>
            <a:ext cx="205775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4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3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4" name="流程圖: 人工輸入 3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文字方塊 4"/>
            <p:cNvSpPr txBox="1"/>
            <p:nvPr userDrawn="1"/>
          </p:nvSpPr>
          <p:spPr>
            <a:xfrm>
              <a:off x="5372024" y="6566091"/>
              <a:ext cx="4196723" cy="240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91">
                <a:defRPr/>
              </a:pPr>
              <a:r>
                <a:rPr lang="zh-TW" altLang="zh-TW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6" y="6357822"/>
            <a:ext cx="205775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3" name="流程圖: 人工輸入 2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文字方塊 3"/>
            <p:cNvSpPr txBox="1"/>
            <p:nvPr userDrawn="1"/>
          </p:nvSpPr>
          <p:spPr>
            <a:xfrm>
              <a:off x="5372024" y="6566091"/>
              <a:ext cx="4196723" cy="240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91">
                <a:defRPr/>
              </a:pPr>
              <a:r>
                <a:rPr lang="zh-TW" altLang="zh-TW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6" y="6357822"/>
            <a:ext cx="205775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1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57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103" y="759128"/>
            <a:ext cx="7545110" cy="356698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182" y="4456726"/>
            <a:ext cx="7545110" cy="114326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901" y="4344406"/>
            <a:ext cx="74079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9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67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57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3" y="759128"/>
            <a:ext cx="7545110" cy="356698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4454233"/>
            <a:ext cx="7545110" cy="114326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901" y="4344406"/>
            <a:ext cx="74079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5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3103" y="286744"/>
            <a:ext cx="7545110" cy="145109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102" y="1846161"/>
            <a:ext cx="3703963" cy="402429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251" y="1846162"/>
            <a:ext cx="3703963" cy="402429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14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3103" y="286744"/>
            <a:ext cx="7545110" cy="145109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4" y="1846480"/>
            <a:ext cx="3703963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04" y="2582932"/>
            <a:ext cx="3703963" cy="3378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4251" y="1846480"/>
            <a:ext cx="3703963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251" y="2582932"/>
            <a:ext cx="3703963" cy="3378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15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4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5" name="流程圖: 人工輸入 4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5372024" y="6566091"/>
              <a:ext cx="4196723" cy="225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5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091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5857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435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" y="0"/>
            <a:ext cx="3038621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580" y="0"/>
            <a:ext cx="48014" cy="685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59" y="594571"/>
            <a:ext cx="2400717" cy="228652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075" y="731764"/>
            <a:ext cx="4870026" cy="52590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59" y="2926758"/>
            <a:ext cx="2400717" cy="337990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94" y="6461281"/>
            <a:ext cx="1964224" cy="365210"/>
          </a:xfrm>
        </p:spPr>
        <p:txBody>
          <a:bodyPr/>
          <a:lstStyle>
            <a:lvl1pPr algn="l">
              <a:defRPr/>
            </a:lvl1pPr>
          </a:lstStyle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1149" y="6461281"/>
            <a:ext cx="3486755" cy="36521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DAB224-2051-4CB6-B018-D65E257BF9B1}" type="slidenum">
              <a:rPr lang="zh-TW" altLang="en-US" smtClean="0">
                <a:solidFill>
                  <a:srgbClr val="637052"/>
                </a:solidFill>
              </a:rPr>
              <a:pPr/>
              <a:t>‹#›</a:t>
            </a:fld>
            <a:endParaRPr lang="zh-TW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96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4221"/>
            <a:ext cx="9143206" cy="1905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6214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5" y="5076169"/>
            <a:ext cx="7586265" cy="823151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" y="0"/>
            <a:ext cx="9145577" cy="49162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105" y="5908391"/>
            <a:ext cx="7586265" cy="59449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01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856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57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86" y="414949"/>
            <a:ext cx="1972017" cy="575875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414874"/>
            <a:ext cx="5801732" cy="5758755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592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50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103" y="759128"/>
            <a:ext cx="7545110" cy="356698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182" y="4456719"/>
            <a:ext cx="7545110" cy="114326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901" y="4344406"/>
            <a:ext cx="74079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020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284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50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3" y="759128"/>
            <a:ext cx="7545110" cy="356698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4454226"/>
            <a:ext cx="7545110" cy="114326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901" y="4344406"/>
            <a:ext cx="74079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913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3103" y="286737"/>
            <a:ext cx="7545110" cy="145109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102" y="1846161"/>
            <a:ext cx="3703963" cy="402429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251" y="1846162"/>
            <a:ext cx="3703963" cy="402429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18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438" y="4407921"/>
            <a:ext cx="777375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438" y="2907462"/>
            <a:ext cx="777375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4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5" name="流程圖: 人工輸入 4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5372024" y="6566091"/>
              <a:ext cx="4196723" cy="225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55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3103" y="286737"/>
            <a:ext cx="7545110" cy="145109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4" y="1846480"/>
            <a:ext cx="3703963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04" y="2582932"/>
            <a:ext cx="3703963" cy="3378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4251" y="1846480"/>
            <a:ext cx="3703963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251" y="2582932"/>
            <a:ext cx="3703963" cy="3378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109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75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5850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087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" y="0"/>
            <a:ext cx="3038621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580" y="0"/>
            <a:ext cx="48014" cy="685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59" y="594564"/>
            <a:ext cx="2400717" cy="228652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075" y="731757"/>
            <a:ext cx="4870026" cy="52590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59" y="2926758"/>
            <a:ext cx="2400717" cy="337990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94" y="6461281"/>
            <a:ext cx="1964224" cy="365210"/>
          </a:xfrm>
        </p:spPr>
        <p:txBody>
          <a:bodyPr/>
          <a:lstStyle>
            <a:lvl1pPr algn="l">
              <a:defRPr/>
            </a:lvl1pPr>
          </a:lstStyle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1142" y="6461281"/>
            <a:ext cx="3486755" cy="36521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DAB224-2051-4CB6-B018-D65E257BF9B1}" type="slidenum">
              <a:rPr lang="zh-TW" altLang="en-US" smtClean="0">
                <a:solidFill>
                  <a:srgbClr val="637052"/>
                </a:solidFill>
              </a:rPr>
              <a:pPr/>
              <a:t>‹#›</a:t>
            </a:fld>
            <a:endParaRPr lang="zh-TW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91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4214"/>
            <a:ext cx="9143206" cy="1905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6214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5" y="5076162"/>
            <a:ext cx="7586265" cy="823151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" y="0"/>
            <a:ext cx="9145577" cy="49162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105" y="5908391"/>
            <a:ext cx="7586265" cy="59449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149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6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50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79" y="414942"/>
            <a:ext cx="1972017" cy="575875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414874"/>
            <a:ext cx="5801732" cy="5758755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082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43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103" y="759128"/>
            <a:ext cx="7545110" cy="356698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182" y="4456712"/>
            <a:ext cx="7545110" cy="114326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901" y="4344406"/>
            <a:ext cx="74079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661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724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43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3" y="759128"/>
            <a:ext cx="7545110" cy="356698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4454219"/>
            <a:ext cx="7545110" cy="114326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901" y="4344406"/>
            <a:ext cx="74079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5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83" y="1600646"/>
            <a:ext cx="4039301" cy="4527011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9007" y="1600646"/>
            <a:ext cx="4039301" cy="4527011"/>
          </a:xfr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5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6" name="流程圖: 人工輸入 5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文字方塊 6"/>
            <p:cNvSpPr txBox="1"/>
            <p:nvPr userDrawn="1"/>
          </p:nvSpPr>
          <p:spPr>
            <a:xfrm>
              <a:off x="5372024" y="6566091"/>
              <a:ext cx="4196723" cy="225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38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3103" y="286730"/>
            <a:ext cx="7545110" cy="145109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102" y="1846161"/>
            <a:ext cx="3703963" cy="402429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251" y="1846162"/>
            <a:ext cx="3703963" cy="402429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488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3103" y="286730"/>
            <a:ext cx="7545110" cy="145109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4" y="1846480"/>
            <a:ext cx="3703963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04" y="2582932"/>
            <a:ext cx="3703963" cy="3378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4251" y="1846480"/>
            <a:ext cx="3703963" cy="73645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251" y="2582932"/>
            <a:ext cx="3703963" cy="3378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311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205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5843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434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" y="0"/>
            <a:ext cx="3038621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580" y="0"/>
            <a:ext cx="48014" cy="685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59" y="594557"/>
            <a:ext cx="2400717" cy="228652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075" y="731750"/>
            <a:ext cx="4870026" cy="52590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59" y="2926758"/>
            <a:ext cx="2400717" cy="337990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94" y="6461281"/>
            <a:ext cx="1964224" cy="365210"/>
          </a:xfrm>
        </p:spPr>
        <p:txBody>
          <a:bodyPr/>
          <a:lstStyle>
            <a:lvl1pPr algn="l">
              <a:defRPr/>
            </a:lvl1pPr>
          </a:lstStyle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1135" y="6461281"/>
            <a:ext cx="3486755" cy="36521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DAB224-2051-4CB6-B018-D65E257BF9B1}" type="slidenum">
              <a:rPr lang="zh-TW" altLang="en-US" smtClean="0">
                <a:solidFill>
                  <a:srgbClr val="637052"/>
                </a:solidFill>
              </a:rPr>
              <a:pPr/>
              <a:t>‹#›</a:t>
            </a:fld>
            <a:endParaRPr lang="zh-TW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74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4207"/>
            <a:ext cx="9143206" cy="1905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6214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05" y="5076155"/>
            <a:ext cx="7586265" cy="823151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" y="0"/>
            <a:ext cx="9145577" cy="49162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105" y="5908391"/>
            <a:ext cx="7586265" cy="59449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207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759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2282"/>
            <a:ext cx="9143206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5843"/>
            <a:ext cx="9143206" cy="64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72" y="414935"/>
            <a:ext cx="1972017" cy="575875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414874"/>
            <a:ext cx="5801732" cy="5758755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E109-74F4-4F93-AE67-26CA76F2F4CF}" type="datetimeFigureOut">
              <a:rPr lang="zh-TW" altLang="en-US" smtClean="0"/>
              <a:pPr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AB224-2051-4CB6-B018-D65E257BF9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1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79" y="1535469"/>
            <a:ext cx="4040890" cy="639910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79" y="2175454"/>
            <a:ext cx="4040890" cy="3952203"/>
          </a:xfrm>
        </p:spPr>
        <p:txBody>
          <a:bodyPr/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907" y="1535469"/>
            <a:ext cx="4042477" cy="639910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907" y="2175454"/>
            <a:ext cx="4042477" cy="3952203"/>
          </a:xfrm>
        </p:spPr>
        <p:txBody>
          <a:bodyPr/>
          <a:lstStyle>
            <a:lvl1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7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8" name="流程圖: 人工輸入 7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文字方塊 8"/>
            <p:cNvSpPr txBox="1"/>
            <p:nvPr userDrawn="1"/>
          </p:nvSpPr>
          <p:spPr>
            <a:xfrm>
              <a:off x="5372024" y="6566091"/>
              <a:ext cx="4196723" cy="225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10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grpSp>
        <p:nvGrpSpPr>
          <p:cNvPr id="3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4" name="流程圖: 人工輸入 3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文字方塊 4"/>
            <p:cNvSpPr txBox="1"/>
            <p:nvPr userDrawn="1"/>
          </p:nvSpPr>
          <p:spPr>
            <a:xfrm>
              <a:off x="5372024" y="6566091"/>
              <a:ext cx="4196723" cy="225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4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3" name="流程圖: 人工輸入 2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文字方塊 3"/>
            <p:cNvSpPr txBox="1"/>
            <p:nvPr userDrawn="1"/>
          </p:nvSpPr>
          <p:spPr>
            <a:xfrm>
              <a:off x="5372024" y="6566091"/>
              <a:ext cx="4196723" cy="225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919" y="2130993"/>
            <a:ext cx="7773750" cy="147036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40" y="3887100"/>
            <a:ext cx="640191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grpSp>
        <p:nvGrpSpPr>
          <p:cNvPr id="4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5" name="流程圖: 人工輸入 4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5372024" y="6566091"/>
              <a:ext cx="4196723" cy="240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91">
                <a:defRPr/>
              </a:pPr>
              <a:r>
                <a:rPr lang="zh-TW" altLang="zh-TW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6" y="6357822"/>
            <a:ext cx="205775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4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5" name="流程圖: 人工輸入 4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5372024" y="6566091"/>
              <a:ext cx="4196723" cy="240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91">
                <a:defRPr/>
              </a:pPr>
              <a:r>
                <a:rPr lang="zh-TW" altLang="zh-TW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6" y="6357822"/>
            <a:ext cx="205775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底圖３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9" r="650"/>
          <a:stretch/>
        </p:blipFill>
        <p:spPr bwMode="auto">
          <a:xfrm>
            <a:off x="0" y="6110382"/>
            <a:ext cx="9145588" cy="7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83" y="247885"/>
            <a:ext cx="8231029" cy="83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83" y="1376193"/>
            <a:ext cx="8231029" cy="47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5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6" name="流程圖: 人工輸入 5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文字方塊 7"/>
            <p:cNvSpPr txBox="1"/>
            <p:nvPr userDrawn="1"/>
          </p:nvSpPr>
          <p:spPr>
            <a:xfrm>
              <a:off x="5372024" y="6566091"/>
              <a:ext cx="4196723" cy="225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4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7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98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34" indent="-34293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5" indent="-22862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底圖３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9" r="650"/>
          <a:stretch/>
        </p:blipFill>
        <p:spPr bwMode="auto">
          <a:xfrm>
            <a:off x="0" y="6110381"/>
            <a:ext cx="9145588" cy="7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80" y="247885"/>
            <a:ext cx="8231029" cy="83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9" tIns="45725" rIns="91449" bIns="45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80" y="1376193"/>
            <a:ext cx="8231029" cy="47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grpSp>
        <p:nvGrpSpPr>
          <p:cNvPr id="5" name="群組 7"/>
          <p:cNvGrpSpPr>
            <a:grpSpLocks/>
          </p:cNvGrpSpPr>
          <p:nvPr userDrawn="1"/>
        </p:nvGrpSpPr>
        <p:grpSpPr bwMode="auto">
          <a:xfrm>
            <a:off x="5397301" y="6435626"/>
            <a:ext cx="4176725" cy="414096"/>
            <a:chOff x="5364088" y="6474050"/>
            <a:chExt cx="4204659" cy="404664"/>
          </a:xfrm>
        </p:grpSpPr>
        <p:sp>
          <p:nvSpPr>
            <p:cNvPr id="6" name="流程圖: 人工輸入 5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91"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字方塊 7"/>
            <p:cNvSpPr txBox="1"/>
            <p:nvPr userDrawn="1"/>
          </p:nvSpPr>
          <p:spPr>
            <a:xfrm>
              <a:off x="5372024" y="6566091"/>
              <a:ext cx="4196723" cy="2406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91">
                <a:defRPr/>
              </a:pPr>
              <a:r>
                <a:rPr lang="zh-TW" altLang="zh-TW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1000" dirty="0">
                  <a:solidFill>
                    <a:prstClr val="white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3543916" y="6357822"/>
            <a:ext cx="205775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91"/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 defTabSz="914491"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4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7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98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34" indent="-34293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2282"/>
            <a:ext cx="914558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4" y="6335857"/>
            <a:ext cx="9145589" cy="6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103" y="286744"/>
            <a:ext cx="7545110" cy="145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1846161"/>
            <a:ext cx="7545110" cy="40242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77" y="6461281"/>
            <a:ext cx="1854525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39CE109-74F4-4F93-AE67-26CA76F2F4CF}" type="datetimeFigureOut">
              <a:rPr lang="zh-TW" altLang="en-US" smtClean="0"/>
              <a:pPr defTabSz="457200"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120" y="6461281"/>
            <a:ext cx="361773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6633" y="6461281"/>
            <a:ext cx="98419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05DAB224-2051-4CB6-B018-D65E257BF9B1}" type="slidenum">
              <a:rPr lang="zh-TW" altLang="en-US" smtClean="0"/>
              <a:pPr defTabSz="45720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05" y="1738247"/>
            <a:ext cx="74765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2282"/>
            <a:ext cx="914558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7" y="6335850"/>
            <a:ext cx="9145589" cy="6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103" y="286737"/>
            <a:ext cx="7545110" cy="145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1846161"/>
            <a:ext cx="7545110" cy="40242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70" y="6461281"/>
            <a:ext cx="1854525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39CE109-74F4-4F93-AE67-26CA76F2F4CF}" type="datetimeFigureOut">
              <a:rPr lang="zh-TW" altLang="en-US" smtClean="0"/>
              <a:pPr defTabSz="457200"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120" y="6461281"/>
            <a:ext cx="361773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6633" y="6461281"/>
            <a:ext cx="98419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05DAB224-2051-4CB6-B018-D65E257BF9B1}" type="slidenum">
              <a:rPr lang="zh-TW" altLang="en-US" smtClean="0"/>
              <a:pPr defTabSz="45720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05" y="1738247"/>
            <a:ext cx="74765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01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2282"/>
            <a:ext cx="9145588" cy="457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" y="6335843"/>
            <a:ext cx="9145589" cy="6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103" y="286730"/>
            <a:ext cx="7545110" cy="145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03" y="1846161"/>
            <a:ext cx="7545110" cy="40242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63" y="6461281"/>
            <a:ext cx="1854525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539CE109-74F4-4F93-AE67-26CA76F2F4CF}" type="datetimeFigureOut">
              <a:rPr lang="zh-TW" altLang="en-US" smtClean="0"/>
              <a:pPr defTabSz="457200"/>
              <a:t>2024/3/20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120" y="6461281"/>
            <a:ext cx="361773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6633" y="6461281"/>
            <a:ext cx="98419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05DAB224-2051-4CB6-B018-D65E257BF9B1}" type="slidenum">
              <a:rPr lang="zh-TW" altLang="en-US" smtClean="0"/>
              <a:pPr defTabSz="45720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05" y="1738247"/>
            <a:ext cx="747651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7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601673" y="1989760"/>
            <a:ext cx="5995838" cy="1678278"/>
          </a:xfrm>
          <a:prstGeom prst="rect">
            <a:avLst/>
          </a:prstGeom>
        </p:spPr>
        <p:txBody>
          <a:bodyPr lIns="91431" tIns="45716" rIns="91431" bIns="45716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國民中小學補救教學諮詢團隊培訓與入班輔導系統建置計畫說明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/>
        </p:nvSpPr>
        <p:spPr bwMode="auto">
          <a:xfrm>
            <a:off x="1987501" y="4366582"/>
            <a:ext cx="4745464" cy="9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algn="ctr">
              <a:spcBef>
                <a:spcPct val="20000"/>
              </a:spcBef>
            </a:pPr>
            <a:r>
              <a:rPr lang="zh-TW" altLang="en-US" sz="32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國立臺灣師範大學</a:t>
            </a:r>
          </a:p>
          <a:p>
            <a:pPr algn="ctr">
              <a:spcBef>
                <a:spcPct val="20000"/>
              </a:spcBef>
            </a:pPr>
            <a:r>
              <a:rPr lang="zh-TW" altLang="en-US" sz="3200" b="1" dirty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甄曉蘭</a:t>
            </a:r>
            <a:endParaRPr lang="en-US" altLang="zh-TW" sz="4000" b="1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27"/>
          <p:cNvGrpSpPr>
            <a:grpSpLocks/>
          </p:cNvGrpSpPr>
          <p:nvPr/>
        </p:nvGrpSpPr>
        <p:grpSpPr bwMode="auto">
          <a:xfrm>
            <a:off x="-7932" y="0"/>
            <a:ext cx="9153520" cy="6859190"/>
            <a:chOff x="-12916" y="353"/>
            <a:chExt cx="9156916" cy="6857648"/>
          </a:xfrm>
        </p:grpSpPr>
        <p:pic>
          <p:nvPicPr>
            <p:cNvPr id="15369" name="圖片 21" descr="EDIT_name-05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4980" y="353"/>
              <a:ext cx="9148980" cy="6857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群組 9"/>
            <p:cNvGrpSpPr>
              <a:grpSpLocks/>
            </p:cNvGrpSpPr>
            <p:nvPr/>
          </p:nvGrpSpPr>
          <p:grpSpPr bwMode="auto">
            <a:xfrm rot="-240000">
              <a:off x="279657" y="18586"/>
              <a:ext cx="2873675" cy="679274"/>
              <a:chOff x="24379" y="62660"/>
              <a:chExt cx="2873500" cy="679142"/>
            </a:xfrm>
          </p:grpSpPr>
          <p:grpSp>
            <p:nvGrpSpPr>
              <p:cNvPr id="5" name="群組 7"/>
              <p:cNvGrpSpPr>
                <a:grpSpLocks/>
              </p:cNvGrpSpPr>
              <p:nvPr/>
            </p:nvGrpSpPr>
            <p:grpSpPr bwMode="auto">
              <a:xfrm>
                <a:off x="24379" y="62660"/>
                <a:ext cx="1235254" cy="360070"/>
                <a:chOff x="28562" y="62660"/>
                <a:chExt cx="1447092" cy="360070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240898" y="48420"/>
                  <a:ext cx="1223667" cy="36186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等腰三角形 26"/>
                <p:cNvSpPr/>
                <p:nvPr/>
              </p:nvSpPr>
              <p:spPr>
                <a:xfrm flipV="1">
                  <a:off x="17880" y="52298"/>
                  <a:ext cx="466778" cy="360274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5" name="文字方塊 24"/>
              <p:cNvSpPr txBox="1"/>
              <p:nvPr/>
            </p:nvSpPr>
            <p:spPr>
              <a:xfrm rot="63992">
                <a:off x="238916" y="95630"/>
                <a:ext cx="2658963" cy="6461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TW" sz="2000" b="1" dirty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107</a:t>
                </a:r>
                <a:r>
                  <a:rPr lang="zh-TW" altLang="en-US" sz="2000" b="1" dirty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年      </a:t>
                </a:r>
                <a:endParaRPr lang="en-US" altLang="zh-TW" sz="20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altLang="zh-TW" sz="2000" b="1" dirty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             </a:t>
                </a:r>
                <a:endParaRPr lang="zh-TW" altLang="en-US" sz="2000" b="1" dirty="0">
                  <a:solidFill>
                    <a:srgbClr val="9BBB59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2883063" y="589071"/>
              <a:ext cx="5784987" cy="6463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3600" b="1" dirty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22" name="圖片 21" descr="EDIT_name-05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12916" y="353"/>
              <a:ext cx="9148980" cy="6857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矩形 15"/>
          <p:cNvSpPr/>
          <p:nvPr/>
        </p:nvSpPr>
        <p:spPr>
          <a:xfrm>
            <a:off x="259260" y="1807114"/>
            <a:ext cx="8481518" cy="1823588"/>
          </a:xfrm>
          <a:prstGeom prst="rect">
            <a:avLst/>
          </a:prstGeom>
          <a:noFill/>
        </p:spPr>
        <p:txBody>
          <a:bodyPr wrap="square" lIns="68594" tIns="34296" rIns="68594" bIns="34296">
            <a:spAutoFit/>
          </a:bodyPr>
          <a:lstStyle/>
          <a:p>
            <a:pPr algn="ctr"/>
            <a:r>
              <a:rPr lang="zh-TW" alt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學習扶助測驗結果報告</a:t>
            </a:r>
            <a:r>
              <a:rPr lang="en-US" altLang="zh-TW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/>
            <a:r>
              <a:rPr lang="zh-TW" alt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解析與轉化</a:t>
            </a:r>
            <a:endParaRPr lang="en-US" altLang="zh-TW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副標題 2"/>
          <p:cNvSpPr txBox="1">
            <a:spLocks/>
          </p:cNvSpPr>
          <p:nvPr/>
        </p:nvSpPr>
        <p:spPr>
          <a:xfrm>
            <a:off x="180306" y="6051309"/>
            <a:ext cx="3904690" cy="808159"/>
          </a:xfrm>
          <a:prstGeom prst="rect">
            <a:avLst/>
          </a:prstGeom>
        </p:spPr>
        <p:txBody>
          <a:bodyPr vert="horz" lIns="68594" tIns="34296" rIns="68594" bIns="3429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32725" y="4076863"/>
            <a:ext cx="532897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/>
            <a:r>
              <a:rPr lang="zh-TW" altLang="en-US" sz="3600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sz="3600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基隆市暖江國小</a:t>
            </a:r>
            <a:endParaRPr lang="en-US" altLang="zh-TW" sz="3600" b="1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zh-TW" altLang="en-US" sz="3600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余純美   </a:t>
            </a:r>
            <a:r>
              <a:rPr lang="en-US" altLang="zh-TW" sz="2000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173637</a:t>
            </a:r>
            <a:r>
              <a:rPr lang="zh-TW" altLang="en-US" sz="3600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solidFill>
                  <a:srgbClr val="660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DIN173637@!</a:t>
            </a:r>
            <a:endParaRPr lang="zh-TW" altLang="en-US" sz="3600" b="1" dirty="0">
              <a:solidFill>
                <a:srgbClr val="66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0380" y="5277117"/>
            <a:ext cx="2184485" cy="5232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</a:p>
        </p:txBody>
      </p:sp>
      <p:sp>
        <p:nvSpPr>
          <p:cNvPr id="23" name="文字方塊 22"/>
          <p:cNvSpPr txBox="1"/>
          <p:nvPr/>
        </p:nvSpPr>
        <p:spPr bwMode="auto">
          <a:xfrm rot="21423992">
            <a:off x="527734" y="83048"/>
            <a:ext cx="1489773" cy="646323"/>
          </a:xfrm>
          <a:prstGeom prst="rect">
            <a:avLst/>
          </a:prstGeom>
          <a:noFill/>
        </p:spPr>
        <p:txBody>
          <a:bodyPr wrap="square" lIns="91431" tIns="45716" rIns="91431" bIns="45716"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學年度  </a:t>
            </a:r>
            <a:endParaRPr lang="en-US" altLang="zh-TW" sz="2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TW" sz="20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            </a:t>
            </a:r>
            <a:endParaRPr lang="zh-TW" altLang="en-US" sz="2000" b="1" dirty="0">
              <a:solidFill>
                <a:srgbClr val="9BBB5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945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38" y="189434"/>
            <a:ext cx="8352928" cy="641038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354" y="247885"/>
            <a:ext cx="8361845" cy="647514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9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346" y="117486"/>
            <a:ext cx="8208912" cy="628336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4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6370" y="1845618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b="1" dirty="0">
                <a:solidFill>
                  <a:schemeClr val="accent2">
                    <a:lumMod val="5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2023</a:t>
            </a:r>
          </a:p>
          <a:p>
            <a:pPr algn="ctr"/>
            <a:r>
              <a:rPr lang="zh-TW" altLang="en-US" sz="6600" b="1" dirty="0">
                <a:solidFill>
                  <a:schemeClr val="accent2">
                    <a:lumMod val="5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篩選測驗結果分析</a:t>
            </a:r>
          </a:p>
        </p:txBody>
      </p:sp>
    </p:spTree>
    <p:extLst>
      <p:ext uri="{BB962C8B-B14F-4D97-AF65-F5344CB8AC3E}">
        <p14:creationId xmlns:p14="http://schemas.microsoft.com/office/powerpoint/2010/main" val="351045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80" y="-30989"/>
            <a:ext cx="8231029" cy="1143198"/>
          </a:xfrm>
        </p:spPr>
        <p:txBody>
          <a:bodyPr/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碇內國小一年級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24001"/>
              </p:ext>
            </p:extLst>
          </p:nvPr>
        </p:nvGraphicFramePr>
        <p:xfrm>
          <a:off x="457279" y="817053"/>
          <a:ext cx="8219971" cy="57693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1819">
                  <a:extLst>
                    <a:ext uri="{9D8B030D-6E8A-4147-A177-3AD203B41FA5}">
                      <a16:colId xmlns:a16="http://schemas.microsoft.com/office/drawing/2014/main" val="11442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32770887"/>
                    </a:ext>
                  </a:extLst>
                </a:gridCol>
              </a:tblGrid>
              <a:tr h="8147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基本學習內容</a:t>
                      </a:r>
                    </a:p>
                  </a:txBody>
                  <a:tcPr marL="91456" marR="91456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通過率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079498368"/>
                  </a:ext>
                </a:extLst>
              </a:tr>
              <a:tr h="814775">
                <a:tc>
                  <a:txBody>
                    <a:bodyPr/>
                    <a:lstStyle/>
                    <a:p>
                      <a:pPr marL="0" marR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NC-1-1-1 100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以內整數的命名及說、讀、聽、寫、做。</a:t>
                      </a:r>
                    </a:p>
                    <a:p>
                      <a:pPr algn="ctr"/>
                      <a:endParaRPr lang="zh-TW" altLang="en-US" sz="1800" dirty="0"/>
                    </a:p>
                  </a:txBody>
                  <a:tcPr marL="91456" marR="91456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47%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1800" b="1" dirty="0"/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726">
                <a:tc>
                  <a:txBody>
                    <a:bodyPr/>
                    <a:lstStyle/>
                    <a:p>
                      <a:pPr marL="719138" indent="-719138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NC-1-2-1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理解加法與減法的意義，並用加法或減法算式記錄合成或分解活動的結果。</a:t>
                      </a:r>
                      <a:r>
                        <a:rPr lang="en-US" altLang="zh-TW" sz="2400" b="0" dirty="0" err="1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P.47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63%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279774035"/>
                  </a:ext>
                </a:extLst>
              </a:tr>
              <a:tr h="765443">
                <a:tc>
                  <a:txBody>
                    <a:bodyPr/>
                    <a:lstStyle/>
                    <a:p>
                      <a:pPr marL="895350" marR="0" indent="-895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NC-1-6-3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認識鐘面上整點、半點的時刻。</a:t>
                      </a:r>
                      <a:r>
                        <a:rPr lang="en-US" altLang="zh-TW" sz="2400" b="1" dirty="0" err="1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P.65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895350" marR="0" indent="-895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59%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722640785"/>
                  </a:ext>
                </a:extLst>
              </a:tr>
              <a:tr h="765443">
                <a:tc>
                  <a:txBody>
                    <a:bodyPr/>
                    <a:lstStyle/>
                    <a:p>
                      <a:pPr marL="808038" indent="-808038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NC-1-2-2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用加法與減法，解決生活中的問題（和數或被減數小於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）。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53%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438525929"/>
                  </a:ext>
                </a:extLst>
              </a:tr>
              <a:tr h="1047570">
                <a:tc>
                  <a:txBody>
                    <a:bodyPr/>
                    <a:lstStyle/>
                    <a:p>
                      <a:pPr marL="982663" indent="-982663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NC-1-1-3 100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以內兩量的多少及兩數的大小。</a:t>
                      </a:r>
                      <a:r>
                        <a:rPr lang="en-US" altLang="zh-TW" sz="2400" b="1" dirty="0" err="1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P.43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53%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36272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04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912" y="309329"/>
            <a:ext cx="7545110" cy="117625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NC-1-1-1 100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以內整數的命名及說、讀、聽、寫、做。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0.47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9" y="1917626"/>
            <a:ext cx="7128793" cy="7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6" y="2925738"/>
            <a:ext cx="780137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5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763" y="333450"/>
            <a:ext cx="7888070" cy="1373682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NC-1-2-1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理解加法與減法的意義，並用加法或減法算式記錄合成或分解活動的結果。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0.63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" y="1845618"/>
            <a:ext cx="70485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1" y="3789834"/>
            <a:ext cx="6619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6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45"/>
            <a:ext cx="7545110" cy="1126825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NC-1-6-3 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認識鐘面上整點、半點的時刻。</a:t>
            </a:r>
            <a:b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0.59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6" y="1773610"/>
            <a:ext cx="6120680" cy="246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0" y="4316758"/>
            <a:ext cx="6264696" cy="231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1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759" y="365211"/>
            <a:ext cx="7888070" cy="1373682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NC-1-2-2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用加法與減法，解決生活中的問題（和數或被減數小於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0.53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94" y="2493690"/>
            <a:ext cx="7272808" cy="29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3543919" y="6357822"/>
            <a:ext cx="2057757" cy="365210"/>
          </a:xfrm>
          <a:prstGeom prst="rect">
            <a:avLst/>
          </a:prstGeom>
        </p:spPr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5" y="693490"/>
            <a:ext cx="70567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2" y="3069754"/>
            <a:ext cx="690079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9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化對角線角落矩形 17"/>
          <p:cNvSpPr/>
          <p:nvPr/>
        </p:nvSpPr>
        <p:spPr>
          <a:xfrm>
            <a:off x="1351146" y="1751317"/>
            <a:ext cx="3192912" cy="4333582"/>
          </a:xfrm>
          <a:prstGeom prst="round2DiagRect">
            <a:avLst>
              <a:gd name="adj1" fmla="val 0"/>
              <a:gd name="adj2" fmla="val 16670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圓角化對角線角落矩形 26"/>
          <p:cNvSpPr/>
          <p:nvPr/>
        </p:nvSpPr>
        <p:spPr>
          <a:xfrm>
            <a:off x="1345511" y="1751317"/>
            <a:ext cx="3192912" cy="4333582"/>
          </a:xfrm>
          <a:prstGeom prst="round2DiagRect">
            <a:avLst>
              <a:gd name="adj1" fmla="val 0"/>
              <a:gd name="adj2" fmla="val 16670"/>
            </a:avLst>
          </a:pr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圓角化對角線角落矩形 15"/>
          <p:cNvSpPr/>
          <p:nvPr/>
        </p:nvSpPr>
        <p:spPr>
          <a:xfrm>
            <a:off x="4675392" y="1701677"/>
            <a:ext cx="3212449" cy="4333582"/>
          </a:xfrm>
          <a:prstGeom prst="round2DiagRect">
            <a:avLst>
              <a:gd name="adj1" fmla="val 0"/>
              <a:gd name="adj2" fmla="val 16670"/>
            </a:avLst>
          </a:prstGeom>
          <a:solidFill>
            <a:srgbClr val="FFC00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資料庫圖表 3"/>
          <p:cNvGraphicFramePr/>
          <p:nvPr/>
        </p:nvGraphicFramePr>
        <p:xfrm>
          <a:off x="1007315" y="1871158"/>
          <a:ext cx="3696798" cy="406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直線接點 18"/>
          <p:cNvSpPr/>
          <p:nvPr/>
        </p:nvSpPr>
        <p:spPr>
          <a:xfrm>
            <a:off x="4619493" y="2688022"/>
            <a:ext cx="774" cy="24603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sp>
        <p:nvSpPr>
          <p:cNvPr id="20" name="手繪多邊形 19"/>
          <p:cNvSpPr/>
          <p:nvPr/>
        </p:nvSpPr>
        <p:spPr>
          <a:xfrm>
            <a:off x="1909711" y="2593319"/>
            <a:ext cx="2516295" cy="2649578"/>
          </a:xfrm>
          <a:custGeom>
            <a:avLst/>
            <a:gdLst>
              <a:gd name="connsiteX0" fmla="*/ 0 w 3354041"/>
              <a:gd name="connsiteY0" fmla="*/ 0 h 3531698"/>
              <a:gd name="connsiteX1" fmla="*/ 3354041 w 3354041"/>
              <a:gd name="connsiteY1" fmla="*/ 0 h 3531698"/>
              <a:gd name="connsiteX2" fmla="*/ 3354041 w 3354041"/>
              <a:gd name="connsiteY2" fmla="*/ 3531698 h 3531698"/>
              <a:gd name="connsiteX3" fmla="*/ 0 w 3354041"/>
              <a:gd name="connsiteY3" fmla="*/ 3531698 h 3531698"/>
              <a:gd name="connsiteX4" fmla="*/ 0 w 3354041"/>
              <a:gd name="connsiteY4" fmla="*/ 0 h 353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041" h="3531698">
                <a:moveTo>
                  <a:pt x="0" y="0"/>
                </a:moveTo>
                <a:lnTo>
                  <a:pt x="3354041" y="0"/>
                </a:lnTo>
                <a:lnTo>
                  <a:pt x="3354041" y="3531698"/>
                </a:lnTo>
                <a:lnTo>
                  <a:pt x="0" y="35316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76" tIns="185776" rIns="185776" bIns="185776" numCol="1" spcCol="1270" anchor="t" anchorCtr="0">
            <a:noAutofit/>
          </a:bodyPr>
          <a:lstStyle/>
          <a:p>
            <a:pPr defTabSz="2167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900"/>
          </a:p>
        </p:txBody>
      </p:sp>
      <p:sp>
        <p:nvSpPr>
          <p:cNvPr id="21" name="手繪多邊形 20"/>
          <p:cNvSpPr/>
          <p:nvPr/>
        </p:nvSpPr>
        <p:spPr>
          <a:xfrm>
            <a:off x="4813129" y="2593319"/>
            <a:ext cx="2516295" cy="2649578"/>
          </a:xfrm>
          <a:custGeom>
            <a:avLst/>
            <a:gdLst>
              <a:gd name="connsiteX0" fmla="*/ 0 w 3354041"/>
              <a:gd name="connsiteY0" fmla="*/ 0 h 3531698"/>
              <a:gd name="connsiteX1" fmla="*/ 3354041 w 3354041"/>
              <a:gd name="connsiteY1" fmla="*/ 0 h 3531698"/>
              <a:gd name="connsiteX2" fmla="*/ 3354041 w 3354041"/>
              <a:gd name="connsiteY2" fmla="*/ 3531698 h 3531698"/>
              <a:gd name="connsiteX3" fmla="*/ 0 w 3354041"/>
              <a:gd name="connsiteY3" fmla="*/ 3531698 h 3531698"/>
              <a:gd name="connsiteX4" fmla="*/ 0 w 3354041"/>
              <a:gd name="connsiteY4" fmla="*/ 0 h 353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041" h="3531698">
                <a:moveTo>
                  <a:pt x="0" y="0"/>
                </a:moveTo>
                <a:lnTo>
                  <a:pt x="3354041" y="0"/>
                </a:lnTo>
                <a:lnTo>
                  <a:pt x="3354041" y="3531698"/>
                </a:lnTo>
                <a:lnTo>
                  <a:pt x="0" y="35316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76" tIns="185776" rIns="185776" bIns="185776" numCol="1" spcCol="1270" anchor="t" anchorCtr="0">
            <a:noAutofit/>
          </a:bodyPr>
          <a:lstStyle/>
          <a:p>
            <a:pPr defTabSz="216729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900"/>
          </a:p>
        </p:txBody>
      </p:sp>
      <p:grpSp>
        <p:nvGrpSpPr>
          <p:cNvPr id="32" name="群組 31"/>
          <p:cNvGrpSpPr/>
          <p:nvPr/>
        </p:nvGrpSpPr>
        <p:grpSpPr>
          <a:xfrm>
            <a:off x="4646989" y="1701677"/>
            <a:ext cx="4415298" cy="4333582"/>
            <a:chOff x="4725751" y="1241767"/>
            <a:chExt cx="5885276" cy="5776354"/>
          </a:xfrm>
        </p:grpSpPr>
        <p:sp>
          <p:nvSpPr>
            <p:cNvPr id="30" name="圓角化對角線角落矩形 29"/>
            <p:cNvSpPr/>
            <p:nvPr/>
          </p:nvSpPr>
          <p:spPr>
            <a:xfrm>
              <a:off x="4725751" y="1241767"/>
              <a:ext cx="4281964" cy="5776354"/>
            </a:xfrm>
            <a:prstGeom prst="round2DiagRect">
              <a:avLst>
                <a:gd name="adj1" fmla="val 0"/>
                <a:gd name="adj2" fmla="val 16670"/>
              </a:avLst>
            </a:prstGeom>
            <a:solidFill>
              <a:srgbClr val="FFC000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圓角化對角線角落矩形 32"/>
            <p:cNvSpPr/>
            <p:nvPr/>
          </p:nvSpPr>
          <p:spPr>
            <a:xfrm>
              <a:off x="4764535" y="1241767"/>
              <a:ext cx="4281964" cy="5776354"/>
            </a:xfrm>
            <a:prstGeom prst="round2DiagRect">
              <a:avLst>
                <a:gd name="adj1" fmla="val 0"/>
                <a:gd name="adj2" fmla="val 16670"/>
              </a:avLst>
            </a:prstGeom>
            <a:solidFill>
              <a:srgbClr val="FFC000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手繪多邊形 33"/>
            <p:cNvSpPr/>
            <p:nvPr/>
          </p:nvSpPr>
          <p:spPr>
            <a:xfrm rot="16200000">
              <a:off x="7276994" y="3637082"/>
              <a:ext cx="4540754" cy="2127313"/>
            </a:xfrm>
            <a:custGeom>
              <a:avLst/>
              <a:gdLst>
                <a:gd name="connsiteX0" fmla="*/ 0 w 4540754"/>
                <a:gd name="connsiteY0" fmla="*/ 533636 h 2127313"/>
                <a:gd name="connsiteX1" fmla="*/ 3250326 w 4540754"/>
                <a:gd name="connsiteY1" fmla="*/ 533636 h 2127313"/>
                <a:gd name="connsiteX2" fmla="*/ 3250326 w 4540754"/>
                <a:gd name="connsiteY2" fmla="*/ 0 h 2127313"/>
                <a:gd name="connsiteX3" fmla="*/ 4540754 w 4540754"/>
                <a:gd name="connsiteY3" fmla="*/ 1063657 h 2127313"/>
                <a:gd name="connsiteX4" fmla="*/ 3250326 w 4540754"/>
                <a:gd name="connsiteY4" fmla="*/ 2127313 h 2127313"/>
                <a:gd name="connsiteX5" fmla="*/ 3250326 w 4540754"/>
                <a:gd name="connsiteY5" fmla="*/ 1593677 h 2127313"/>
                <a:gd name="connsiteX6" fmla="*/ 0 w 4540754"/>
                <a:gd name="connsiteY6" fmla="*/ 1593677 h 2127313"/>
                <a:gd name="connsiteX7" fmla="*/ 0 w 4540754"/>
                <a:gd name="connsiteY7" fmla="*/ 533636 h 212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0754" h="2127313">
                  <a:moveTo>
                    <a:pt x="0" y="533636"/>
                  </a:moveTo>
                  <a:lnTo>
                    <a:pt x="3250326" y="533636"/>
                  </a:lnTo>
                  <a:lnTo>
                    <a:pt x="3250326" y="0"/>
                  </a:lnTo>
                  <a:lnTo>
                    <a:pt x="4540754" y="1063657"/>
                  </a:lnTo>
                  <a:lnTo>
                    <a:pt x="3250326" y="2127313"/>
                  </a:lnTo>
                  <a:lnTo>
                    <a:pt x="3250326" y="1593677"/>
                  </a:lnTo>
                  <a:lnTo>
                    <a:pt x="0" y="1593677"/>
                  </a:lnTo>
                  <a:lnTo>
                    <a:pt x="0" y="53363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vert" wrap="square" lIns="154351" tIns="554700" rIns="636763" bIns="554700" numCol="1" spcCol="1270" anchor="ctr" anchorCtr="0">
              <a:noAutofit/>
            </a:bodyPr>
            <a:lstStyle/>
            <a:p>
              <a:pPr algn="r" defTabSz="1800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100" b="1" dirty="0">
                  <a:ln w="10160"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由下而上</a:t>
              </a:r>
            </a:p>
          </p:txBody>
        </p:sp>
      </p:grpSp>
      <p:sp>
        <p:nvSpPr>
          <p:cNvPr id="23" name="手繪多邊形 22"/>
          <p:cNvSpPr/>
          <p:nvPr/>
        </p:nvSpPr>
        <p:spPr>
          <a:xfrm rot="5400000">
            <a:off x="-807367" y="2716560"/>
            <a:ext cx="3406600" cy="1517219"/>
          </a:xfrm>
          <a:custGeom>
            <a:avLst/>
            <a:gdLst>
              <a:gd name="connsiteX0" fmla="*/ 0 w 4540754"/>
              <a:gd name="connsiteY0" fmla="*/ 507305 h 2022344"/>
              <a:gd name="connsiteX1" fmla="*/ 3314000 w 4540754"/>
              <a:gd name="connsiteY1" fmla="*/ 507305 h 2022344"/>
              <a:gd name="connsiteX2" fmla="*/ 3314000 w 4540754"/>
              <a:gd name="connsiteY2" fmla="*/ 0 h 2022344"/>
              <a:gd name="connsiteX3" fmla="*/ 4540754 w 4540754"/>
              <a:gd name="connsiteY3" fmla="*/ 1011172 h 2022344"/>
              <a:gd name="connsiteX4" fmla="*/ 3314000 w 4540754"/>
              <a:gd name="connsiteY4" fmla="*/ 2022344 h 2022344"/>
              <a:gd name="connsiteX5" fmla="*/ 3314000 w 4540754"/>
              <a:gd name="connsiteY5" fmla="*/ 1515039 h 2022344"/>
              <a:gd name="connsiteX6" fmla="*/ 0 w 4540754"/>
              <a:gd name="connsiteY6" fmla="*/ 1515039 h 2022344"/>
              <a:gd name="connsiteX7" fmla="*/ 0 w 4540754"/>
              <a:gd name="connsiteY7" fmla="*/ 507305 h 202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0754" h="2022344">
                <a:moveTo>
                  <a:pt x="0" y="507305"/>
                </a:moveTo>
                <a:lnTo>
                  <a:pt x="3314000" y="507305"/>
                </a:lnTo>
                <a:lnTo>
                  <a:pt x="3314000" y="0"/>
                </a:lnTo>
                <a:lnTo>
                  <a:pt x="4540754" y="1011172"/>
                </a:lnTo>
                <a:lnTo>
                  <a:pt x="3314000" y="2022344"/>
                </a:lnTo>
                <a:lnTo>
                  <a:pt x="3314000" y="1515039"/>
                </a:lnTo>
                <a:lnTo>
                  <a:pt x="0" y="1515039"/>
                </a:lnTo>
                <a:lnTo>
                  <a:pt x="0" y="507305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vert270" wrap="square" lIns="154336" tIns="534892" rIns="612897" bIns="534891" numCol="1" spcCol="1270" anchor="ctr" anchorCtr="0">
            <a:noAutofit/>
          </a:bodyPr>
          <a:lstStyle/>
          <a:p>
            <a:pPr algn="r" defTabSz="18005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100" b="1" dirty="0">
                <a:ln w="10160"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由上而下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4876621" y="1979202"/>
            <a:ext cx="2555661" cy="3879950"/>
            <a:chOff x="6895303" y="934466"/>
            <a:chExt cx="2175243" cy="5171695"/>
          </a:xfrm>
        </p:grpSpPr>
        <p:sp>
          <p:nvSpPr>
            <p:cNvPr id="7" name="手繪多邊形 6"/>
            <p:cNvSpPr/>
            <p:nvPr/>
          </p:nvSpPr>
          <p:spPr>
            <a:xfrm>
              <a:off x="6895303" y="934466"/>
              <a:ext cx="2175243" cy="983160"/>
            </a:xfrm>
            <a:custGeom>
              <a:avLst/>
              <a:gdLst>
                <a:gd name="connsiteX0" fmla="*/ 0 w 2175243"/>
                <a:gd name="connsiteY0" fmla="*/ 98316 h 983160"/>
                <a:gd name="connsiteX1" fmla="*/ 98316 w 2175243"/>
                <a:gd name="connsiteY1" fmla="*/ 0 h 983160"/>
                <a:gd name="connsiteX2" fmla="*/ 2076927 w 2175243"/>
                <a:gd name="connsiteY2" fmla="*/ 0 h 983160"/>
                <a:gd name="connsiteX3" fmla="*/ 2175243 w 2175243"/>
                <a:gd name="connsiteY3" fmla="*/ 98316 h 983160"/>
                <a:gd name="connsiteX4" fmla="*/ 2175243 w 2175243"/>
                <a:gd name="connsiteY4" fmla="*/ 884844 h 983160"/>
                <a:gd name="connsiteX5" fmla="*/ 2076927 w 2175243"/>
                <a:gd name="connsiteY5" fmla="*/ 983160 h 983160"/>
                <a:gd name="connsiteX6" fmla="*/ 98316 w 2175243"/>
                <a:gd name="connsiteY6" fmla="*/ 983160 h 983160"/>
                <a:gd name="connsiteX7" fmla="*/ 0 w 2175243"/>
                <a:gd name="connsiteY7" fmla="*/ 884844 h 983160"/>
                <a:gd name="connsiteX8" fmla="*/ 0 w 2175243"/>
                <a:gd name="connsiteY8" fmla="*/ 98316 h 9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243" h="983160">
                  <a:moveTo>
                    <a:pt x="0" y="98316"/>
                  </a:moveTo>
                  <a:cubicBezTo>
                    <a:pt x="0" y="44018"/>
                    <a:pt x="44018" y="0"/>
                    <a:pt x="98316" y="0"/>
                  </a:cubicBezTo>
                  <a:lnTo>
                    <a:pt x="2076927" y="0"/>
                  </a:lnTo>
                  <a:cubicBezTo>
                    <a:pt x="2131225" y="0"/>
                    <a:pt x="2175243" y="44018"/>
                    <a:pt x="2175243" y="98316"/>
                  </a:cubicBezTo>
                  <a:lnTo>
                    <a:pt x="2175243" y="884844"/>
                  </a:lnTo>
                  <a:cubicBezTo>
                    <a:pt x="2175243" y="939142"/>
                    <a:pt x="2131225" y="983160"/>
                    <a:pt x="2076927" y="983160"/>
                  </a:cubicBezTo>
                  <a:lnTo>
                    <a:pt x="98316" y="983160"/>
                  </a:lnTo>
                  <a:cubicBezTo>
                    <a:pt x="44018" y="983160"/>
                    <a:pt x="0" y="939142"/>
                    <a:pt x="0" y="884844"/>
                  </a:cubicBezTo>
                  <a:lnTo>
                    <a:pt x="0" y="98316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05" tIns="124505" rIns="124505" bIns="124505" numCol="1" spcCol="1270" anchor="ctr" anchorCtr="0">
              <a:noAutofit/>
            </a:bodyPr>
            <a:lstStyle/>
            <a:p>
              <a:pPr algn="ctr" defTabSz="12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成效評估</a:t>
              </a:r>
            </a:p>
          </p:txBody>
        </p:sp>
        <p:sp>
          <p:nvSpPr>
            <p:cNvPr id="8" name="手繪多邊形 7"/>
            <p:cNvSpPr/>
            <p:nvPr/>
          </p:nvSpPr>
          <p:spPr>
            <a:xfrm flipH="1" flipV="1">
              <a:off x="7761713" y="1908980"/>
              <a:ext cx="442423" cy="368686"/>
            </a:xfrm>
            <a:custGeom>
              <a:avLst/>
              <a:gdLst>
                <a:gd name="connsiteX0" fmla="*/ 0 w 368685"/>
                <a:gd name="connsiteY0" fmla="*/ 88484 h 442422"/>
                <a:gd name="connsiteX1" fmla="*/ 184343 w 368685"/>
                <a:gd name="connsiteY1" fmla="*/ 88484 h 442422"/>
                <a:gd name="connsiteX2" fmla="*/ 184343 w 368685"/>
                <a:gd name="connsiteY2" fmla="*/ 0 h 442422"/>
                <a:gd name="connsiteX3" fmla="*/ 368685 w 368685"/>
                <a:gd name="connsiteY3" fmla="*/ 221211 h 442422"/>
                <a:gd name="connsiteX4" fmla="*/ 184343 w 368685"/>
                <a:gd name="connsiteY4" fmla="*/ 442422 h 442422"/>
                <a:gd name="connsiteX5" fmla="*/ 184343 w 368685"/>
                <a:gd name="connsiteY5" fmla="*/ 353938 h 442422"/>
                <a:gd name="connsiteX6" fmla="*/ 0 w 368685"/>
                <a:gd name="connsiteY6" fmla="*/ 353938 h 442422"/>
                <a:gd name="connsiteX7" fmla="*/ 0 w 368685"/>
                <a:gd name="connsiteY7" fmla="*/ 88484 h 4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685" h="442422">
                  <a:moveTo>
                    <a:pt x="294948" y="1"/>
                  </a:moveTo>
                  <a:lnTo>
                    <a:pt x="294948" y="221212"/>
                  </a:lnTo>
                  <a:lnTo>
                    <a:pt x="368685" y="221212"/>
                  </a:lnTo>
                  <a:lnTo>
                    <a:pt x="184343" y="442421"/>
                  </a:lnTo>
                  <a:lnTo>
                    <a:pt x="0" y="221212"/>
                  </a:lnTo>
                  <a:lnTo>
                    <a:pt x="73737" y="221212"/>
                  </a:lnTo>
                  <a:lnTo>
                    <a:pt x="73737" y="1"/>
                  </a:lnTo>
                  <a:lnTo>
                    <a:pt x="294948" y="1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z="-52400" extrusionH="1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84" tIns="1" rIns="66383" bIns="82979" numCol="1" spcCol="1270" anchor="ctr" anchorCtr="0">
              <a:noAutofit/>
            </a:bodyPr>
            <a:lstStyle/>
            <a:p>
              <a:pPr algn="ctr" defTabSz="6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6895303" y="2349674"/>
              <a:ext cx="2175243" cy="983160"/>
            </a:xfrm>
            <a:custGeom>
              <a:avLst/>
              <a:gdLst>
                <a:gd name="connsiteX0" fmla="*/ 0 w 2175243"/>
                <a:gd name="connsiteY0" fmla="*/ 98316 h 983160"/>
                <a:gd name="connsiteX1" fmla="*/ 98316 w 2175243"/>
                <a:gd name="connsiteY1" fmla="*/ 0 h 983160"/>
                <a:gd name="connsiteX2" fmla="*/ 2076927 w 2175243"/>
                <a:gd name="connsiteY2" fmla="*/ 0 h 983160"/>
                <a:gd name="connsiteX3" fmla="*/ 2175243 w 2175243"/>
                <a:gd name="connsiteY3" fmla="*/ 98316 h 983160"/>
                <a:gd name="connsiteX4" fmla="*/ 2175243 w 2175243"/>
                <a:gd name="connsiteY4" fmla="*/ 884844 h 983160"/>
                <a:gd name="connsiteX5" fmla="*/ 2076927 w 2175243"/>
                <a:gd name="connsiteY5" fmla="*/ 983160 h 983160"/>
                <a:gd name="connsiteX6" fmla="*/ 98316 w 2175243"/>
                <a:gd name="connsiteY6" fmla="*/ 983160 h 983160"/>
                <a:gd name="connsiteX7" fmla="*/ 0 w 2175243"/>
                <a:gd name="connsiteY7" fmla="*/ 884844 h 983160"/>
                <a:gd name="connsiteX8" fmla="*/ 0 w 2175243"/>
                <a:gd name="connsiteY8" fmla="*/ 98316 h 9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243" h="983160">
                  <a:moveTo>
                    <a:pt x="0" y="98316"/>
                  </a:moveTo>
                  <a:cubicBezTo>
                    <a:pt x="0" y="44018"/>
                    <a:pt x="44018" y="0"/>
                    <a:pt x="98316" y="0"/>
                  </a:cubicBezTo>
                  <a:lnTo>
                    <a:pt x="2076927" y="0"/>
                  </a:lnTo>
                  <a:cubicBezTo>
                    <a:pt x="2131225" y="0"/>
                    <a:pt x="2175243" y="44018"/>
                    <a:pt x="2175243" y="98316"/>
                  </a:cubicBezTo>
                  <a:lnTo>
                    <a:pt x="2175243" y="884844"/>
                  </a:lnTo>
                  <a:cubicBezTo>
                    <a:pt x="2175243" y="939142"/>
                    <a:pt x="2131225" y="983160"/>
                    <a:pt x="2076927" y="983160"/>
                  </a:cubicBezTo>
                  <a:lnTo>
                    <a:pt x="98316" y="983160"/>
                  </a:lnTo>
                  <a:cubicBezTo>
                    <a:pt x="44018" y="983160"/>
                    <a:pt x="0" y="939142"/>
                    <a:pt x="0" y="884844"/>
                  </a:cubicBezTo>
                  <a:lnTo>
                    <a:pt x="0" y="98316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05" tIns="124505" rIns="124505" bIns="124505" numCol="1" spcCol="1270" anchor="ctr" anchorCtr="0">
              <a:noAutofit/>
            </a:bodyPr>
            <a:lstStyle/>
            <a:p>
              <a:pPr algn="ctr" defTabSz="12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教學實施</a:t>
              </a:r>
            </a:p>
          </p:txBody>
        </p:sp>
        <p:sp>
          <p:nvSpPr>
            <p:cNvPr id="10" name="手繪多邊形 9"/>
            <p:cNvSpPr/>
            <p:nvPr/>
          </p:nvSpPr>
          <p:spPr>
            <a:xfrm flipV="1">
              <a:off x="7761713" y="3275877"/>
              <a:ext cx="442423" cy="368686"/>
            </a:xfrm>
            <a:custGeom>
              <a:avLst/>
              <a:gdLst>
                <a:gd name="connsiteX0" fmla="*/ 0 w 368685"/>
                <a:gd name="connsiteY0" fmla="*/ 88484 h 442422"/>
                <a:gd name="connsiteX1" fmla="*/ 184343 w 368685"/>
                <a:gd name="connsiteY1" fmla="*/ 88484 h 442422"/>
                <a:gd name="connsiteX2" fmla="*/ 184343 w 368685"/>
                <a:gd name="connsiteY2" fmla="*/ 0 h 442422"/>
                <a:gd name="connsiteX3" fmla="*/ 368685 w 368685"/>
                <a:gd name="connsiteY3" fmla="*/ 221211 h 442422"/>
                <a:gd name="connsiteX4" fmla="*/ 184343 w 368685"/>
                <a:gd name="connsiteY4" fmla="*/ 442422 h 442422"/>
                <a:gd name="connsiteX5" fmla="*/ 184343 w 368685"/>
                <a:gd name="connsiteY5" fmla="*/ 353938 h 442422"/>
                <a:gd name="connsiteX6" fmla="*/ 0 w 368685"/>
                <a:gd name="connsiteY6" fmla="*/ 353938 h 442422"/>
                <a:gd name="connsiteX7" fmla="*/ 0 w 368685"/>
                <a:gd name="connsiteY7" fmla="*/ 88484 h 4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685" h="442422">
                  <a:moveTo>
                    <a:pt x="294948" y="1"/>
                  </a:moveTo>
                  <a:lnTo>
                    <a:pt x="294948" y="221212"/>
                  </a:lnTo>
                  <a:lnTo>
                    <a:pt x="368685" y="221212"/>
                  </a:lnTo>
                  <a:lnTo>
                    <a:pt x="184343" y="442421"/>
                  </a:lnTo>
                  <a:lnTo>
                    <a:pt x="0" y="221212"/>
                  </a:lnTo>
                  <a:lnTo>
                    <a:pt x="73737" y="221212"/>
                  </a:lnTo>
                  <a:lnTo>
                    <a:pt x="73737" y="1"/>
                  </a:lnTo>
                  <a:lnTo>
                    <a:pt x="294948" y="1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z="-52400" extrusionH="1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84" tIns="1" rIns="66383" bIns="82979" numCol="1" spcCol="1270" anchor="ctr" anchorCtr="0">
              <a:noAutofit/>
            </a:bodyPr>
            <a:lstStyle/>
            <a:p>
              <a:pPr algn="ctr" defTabSz="6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6895303" y="3742778"/>
              <a:ext cx="2175243" cy="983160"/>
            </a:xfrm>
            <a:custGeom>
              <a:avLst/>
              <a:gdLst>
                <a:gd name="connsiteX0" fmla="*/ 0 w 2175243"/>
                <a:gd name="connsiteY0" fmla="*/ 98316 h 983160"/>
                <a:gd name="connsiteX1" fmla="*/ 98316 w 2175243"/>
                <a:gd name="connsiteY1" fmla="*/ 0 h 983160"/>
                <a:gd name="connsiteX2" fmla="*/ 2076927 w 2175243"/>
                <a:gd name="connsiteY2" fmla="*/ 0 h 983160"/>
                <a:gd name="connsiteX3" fmla="*/ 2175243 w 2175243"/>
                <a:gd name="connsiteY3" fmla="*/ 98316 h 983160"/>
                <a:gd name="connsiteX4" fmla="*/ 2175243 w 2175243"/>
                <a:gd name="connsiteY4" fmla="*/ 884844 h 983160"/>
                <a:gd name="connsiteX5" fmla="*/ 2076927 w 2175243"/>
                <a:gd name="connsiteY5" fmla="*/ 983160 h 983160"/>
                <a:gd name="connsiteX6" fmla="*/ 98316 w 2175243"/>
                <a:gd name="connsiteY6" fmla="*/ 983160 h 983160"/>
                <a:gd name="connsiteX7" fmla="*/ 0 w 2175243"/>
                <a:gd name="connsiteY7" fmla="*/ 884844 h 983160"/>
                <a:gd name="connsiteX8" fmla="*/ 0 w 2175243"/>
                <a:gd name="connsiteY8" fmla="*/ 98316 h 9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243" h="983160">
                  <a:moveTo>
                    <a:pt x="0" y="98316"/>
                  </a:moveTo>
                  <a:cubicBezTo>
                    <a:pt x="0" y="44018"/>
                    <a:pt x="44018" y="0"/>
                    <a:pt x="98316" y="0"/>
                  </a:cubicBezTo>
                  <a:lnTo>
                    <a:pt x="2076927" y="0"/>
                  </a:lnTo>
                  <a:cubicBezTo>
                    <a:pt x="2131225" y="0"/>
                    <a:pt x="2175243" y="44018"/>
                    <a:pt x="2175243" y="98316"/>
                  </a:cubicBezTo>
                  <a:lnTo>
                    <a:pt x="2175243" y="884844"/>
                  </a:lnTo>
                  <a:cubicBezTo>
                    <a:pt x="2175243" y="939142"/>
                    <a:pt x="2131225" y="983160"/>
                    <a:pt x="2076927" y="983160"/>
                  </a:cubicBezTo>
                  <a:lnTo>
                    <a:pt x="98316" y="983160"/>
                  </a:lnTo>
                  <a:cubicBezTo>
                    <a:pt x="44018" y="983160"/>
                    <a:pt x="0" y="939142"/>
                    <a:pt x="0" y="884844"/>
                  </a:cubicBezTo>
                  <a:lnTo>
                    <a:pt x="0" y="98316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05" tIns="124505" rIns="124505" bIns="124505" numCol="1" spcCol="1270" anchor="ctr" anchorCtr="0">
              <a:noAutofit/>
            </a:bodyPr>
            <a:lstStyle/>
            <a:p>
              <a:pPr algn="ctr" defTabSz="12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教學計畫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 flipV="1">
              <a:off x="7761713" y="4692868"/>
              <a:ext cx="442423" cy="368686"/>
            </a:xfrm>
            <a:custGeom>
              <a:avLst/>
              <a:gdLst>
                <a:gd name="connsiteX0" fmla="*/ 0 w 368685"/>
                <a:gd name="connsiteY0" fmla="*/ 88484 h 442422"/>
                <a:gd name="connsiteX1" fmla="*/ 184343 w 368685"/>
                <a:gd name="connsiteY1" fmla="*/ 88484 h 442422"/>
                <a:gd name="connsiteX2" fmla="*/ 184343 w 368685"/>
                <a:gd name="connsiteY2" fmla="*/ 0 h 442422"/>
                <a:gd name="connsiteX3" fmla="*/ 368685 w 368685"/>
                <a:gd name="connsiteY3" fmla="*/ 221211 h 442422"/>
                <a:gd name="connsiteX4" fmla="*/ 184343 w 368685"/>
                <a:gd name="connsiteY4" fmla="*/ 442422 h 442422"/>
                <a:gd name="connsiteX5" fmla="*/ 184343 w 368685"/>
                <a:gd name="connsiteY5" fmla="*/ 353938 h 442422"/>
                <a:gd name="connsiteX6" fmla="*/ 0 w 368685"/>
                <a:gd name="connsiteY6" fmla="*/ 353938 h 442422"/>
                <a:gd name="connsiteX7" fmla="*/ 0 w 368685"/>
                <a:gd name="connsiteY7" fmla="*/ 88484 h 4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685" h="442422">
                  <a:moveTo>
                    <a:pt x="294948" y="1"/>
                  </a:moveTo>
                  <a:lnTo>
                    <a:pt x="294948" y="221212"/>
                  </a:lnTo>
                  <a:lnTo>
                    <a:pt x="368685" y="221212"/>
                  </a:lnTo>
                  <a:lnTo>
                    <a:pt x="184343" y="442421"/>
                  </a:lnTo>
                  <a:lnTo>
                    <a:pt x="0" y="221212"/>
                  </a:lnTo>
                  <a:lnTo>
                    <a:pt x="73737" y="221212"/>
                  </a:lnTo>
                  <a:lnTo>
                    <a:pt x="73737" y="1"/>
                  </a:lnTo>
                  <a:lnTo>
                    <a:pt x="294948" y="1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z="-52400" extrusionH="1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384" tIns="1" rIns="66383" bIns="82979" numCol="1" spcCol="1270" anchor="ctr" anchorCtr="0">
              <a:noAutofit/>
            </a:bodyPr>
            <a:lstStyle/>
            <a:p>
              <a:pPr algn="ctr" defTabSz="600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6895303" y="5123001"/>
              <a:ext cx="2175243" cy="983160"/>
            </a:xfrm>
            <a:custGeom>
              <a:avLst/>
              <a:gdLst>
                <a:gd name="connsiteX0" fmla="*/ 0 w 2175243"/>
                <a:gd name="connsiteY0" fmla="*/ 98316 h 983160"/>
                <a:gd name="connsiteX1" fmla="*/ 98316 w 2175243"/>
                <a:gd name="connsiteY1" fmla="*/ 0 h 983160"/>
                <a:gd name="connsiteX2" fmla="*/ 2076927 w 2175243"/>
                <a:gd name="connsiteY2" fmla="*/ 0 h 983160"/>
                <a:gd name="connsiteX3" fmla="*/ 2175243 w 2175243"/>
                <a:gd name="connsiteY3" fmla="*/ 98316 h 983160"/>
                <a:gd name="connsiteX4" fmla="*/ 2175243 w 2175243"/>
                <a:gd name="connsiteY4" fmla="*/ 884844 h 983160"/>
                <a:gd name="connsiteX5" fmla="*/ 2076927 w 2175243"/>
                <a:gd name="connsiteY5" fmla="*/ 983160 h 983160"/>
                <a:gd name="connsiteX6" fmla="*/ 98316 w 2175243"/>
                <a:gd name="connsiteY6" fmla="*/ 983160 h 983160"/>
                <a:gd name="connsiteX7" fmla="*/ 0 w 2175243"/>
                <a:gd name="connsiteY7" fmla="*/ 884844 h 983160"/>
                <a:gd name="connsiteX8" fmla="*/ 0 w 2175243"/>
                <a:gd name="connsiteY8" fmla="*/ 98316 h 9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5243" h="983160">
                  <a:moveTo>
                    <a:pt x="0" y="98316"/>
                  </a:moveTo>
                  <a:cubicBezTo>
                    <a:pt x="0" y="44018"/>
                    <a:pt x="44018" y="0"/>
                    <a:pt x="98316" y="0"/>
                  </a:cubicBezTo>
                  <a:lnTo>
                    <a:pt x="2076927" y="0"/>
                  </a:lnTo>
                  <a:cubicBezTo>
                    <a:pt x="2131225" y="0"/>
                    <a:pt x="2175243" y="44018"/>
                    <a:pt x="2175243" y="98316"/>
                  </a:cubicBezTo>
                  <a:lnTo>
                    <a:pt x="2175243" y="884844"/>
                  </a:lnTo>
                  <a:cubicBezTo>
                    <a:pt x="2175243" y="939142"/>
                    <a:pt x="2131225" y="983160"/>
                    <a:pt x="2076927" y="983160"/>
                  </a:cubicBezTo>
                  <a:lnTo>
                    <a:pt x="98316" y="983160"/>
                  </a:lnTo>
                  <a:cubicBezTo>
                    <a:pt x="44018" y="983160"/>
                    <a:pt x="0" y="939142"/>
                    <a:pt x="0" y="884844"/>
                  </a:cubicBezTo>
                  <a:lnTo>
                    <a:pt x="0" y="98316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05" tIns="124505" rIns="124505" bIns="124505" numCol="1" spcCol="1270" anchor="ctr" anchorCtr="0">
              <a:noAutofit/>
            </a:bodyPr>
            <a:lstStyle/>
            <a:p>
              <a:pPr algn="ctr" defTabSz="12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評量診斷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83778" y="21352"/>
            <a:ext cx="9061885" cy="131575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94" tIns="34296" rIns="68594" bIns="34296">
            <a:spAutoFit/>
          </a:bodyPr>
          <a:lstStyle/>
          <a:p>
            <a:r>
              <a:rPr lang="zh-TW" altLang="en-US" sz="4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學習扶助是一種資料導向決策模式 </a:t>
            </a:r>
            <a:br>
              <a:rPr lang="zh-TW" altLang="en-US" sz="4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en-US" altLang="zh-TW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(data-driven decision making, DDDM)</a:t>
            </a:r>
            <a:endParaRPr lang="zh-TW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50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7218"/>
            <a:ext cx="7545110" cy="122244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解題的記錄或是解題的工具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當學生利用</a:t>
            </a:r>
            <a:r>
              <a:rPr lang="zh-TW" altLang="en-US" sz="32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點數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合成與分解活動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解決加法與減法問題後，幫助學生用加法與減法算式記錄解題過程，此時的加法與減法算式是</a:t>
            </a:r>
            <a:r>
              <a:rPr lang="zh-TW" altLang="en-US" sz="32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解題的記錄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，因為學生並不是利用加法與減法算式來解題；當學生熟練基本加法與基本減法後，能直接利用記憶中的加法與減法算式來解決問題，此時加法與減法算式的角色由解題的記錄轉換成</a:t>
            </a:r>
            <a:r>
              <a:rPr lang="zh-TW" altLang="en-US" sz="32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解題的工具 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630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56370" y="333450"/>
            <a:ext cx="7888070" cy="1023646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NC-1-1-3 100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以內兩量的多少及兩數的大小。</a:t>
            </a:r>
            <a:b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0.53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923"/>
            <a:ext cx="4681092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8" y="1882923"/>
            <a:ext cx="4716810" cy="453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23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80" y="-30989"/>
            <a:ext cx="8231029" cy="1143198"/>
          </a:xfrm>
        </p:spPr>
        <p:txBody>
          <a:bodyPr/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碇內國小二年級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6977"/>
              </p:ext>
            </p:extLst>
          </p:nvPr>
        </p:nvGraphicFramePr>
        <p:xfrm>
          <a:off x="540346" y="882241"/>
          <a:ext cx="8064896" cy="54998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11772">
                  <a:extLst>
                    <a:ext uri="{9D8B030D-6E8A-4147-A177-3AD203B41FA5}">
                      <a16:colId xmlns:a16="http://schemas.microsoft.com/office/drawing/2014/main" val="1144220002"/>
                    </a:ext>
                  </a:extLst>
                </a:gridCol>
                <a:gridCol w="953124">
                  <a:extLst>
                    <a:ext uri="{9D8B030D-6E8A-4147-A177-3AD203B41FA5}">
                      <a16:colId xmlns:a16="http://schemas.microsoft.com/office/drawing/2014/main" val="4032770887"/>
                    </a:ext>
                  </a:extLst>
                </a:gridCol>
              </a:tblGrid>
              <a:tr h="5456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基本學習內容</a:t>
                      </a:r>
                    </a:p>
                  </a:txBody>
                  <a:tcPr marL="91456" marR="91456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通過率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079498368"/>
                  </a:ext>
                </a:extLst>
              </a:tr>
              <a:tr h="8660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SC-2-3-1 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用直尺測量給定線段的長度及兩點的距離。</a:t>
                      </a:r>
                      <a:r>
                        <a:rPr lang="en-US" altLang="zh-TW" sz="2800" kern="1200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P.123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49%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279774035"/>
                  </a:ext>
                </a:extLst>
              </a:tr>
              <a:tr h="960732">
                <a:tc>
                  <a:txBody>
                    <a:bodyPr/>
                    <a:lstStyle/>
                    <a:p>
                      <a:pPr marL="0" marR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NC-2-13-1 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認識鐘面上的刻度結構，並報讀鐘面上的時刻是幾時幾分。</a:t>
                      </a:r>
                      <a:endParaRPr lang="zh-TW" altLang="en-US" sz="2800" b="1" kern="1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56%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722640785"/>
                  </a:ext>
                </a:extLst>
              </a:tr>
              <a:tr h="10791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SC-2-4-2 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認識周長，並實測周長。</a:t>
                      </a: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58%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438525929"/>
                  </a:ext>
                </a:extLst>
              </a:tr>
              <a:tr h="12483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b="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NC-2-12-2 </a:t>
                      </a:r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認識重量並進行重量的直接、間接與個別單位比較。</a:t>
                      </a: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362727002"/>
                  </a:ext>
                </a:extLst>
              </a:tr>
              <a:tr h="799995">
                <a:tc>
                  <a:txBody>
                    <a:bodyPr/>
                    <a:lstStyle/>
                    <a:p>
                      <a:pPr marL="0" marR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NC-2-7-1</a:t>
                      </a:r>
                      <a:r>
                        <a:rPr lang="zh-TW" altLang="en-US" sz="2800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解十十乘法。</a:t>
                      </a:r>
                      <a:endParaRPr lang="zh-TW" altLang="en-US" sz="28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61%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48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9"/>
            <a:ext cx="7545110" cy="1126832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SC-2-3-1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用直尺測量給定線段的長度及兩點的距離。      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0.49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0" y="2205658"/>
            <a:ext cx="809776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105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378" y="333450"/>
            <a:ext cx="7545110" cy="1092122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NC-2-13-1 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認識鐘面上的刻度結構，並報讀鐘面上的時刻是幾時幾分。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0.58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6" y="1701602"/>
            <a:ext cx="673909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827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9"/>
            <a:ext cx="7545110" cy="1126832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SC-2-4-2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認識周長，並實測周長。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0.58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0" y="1845618"/>
            <a:ext cx="775818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3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669"/>
            <a:ext cx="7545110" cy="1270917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NC-2-12-2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認識重量並進行重量的直接、間接與個別單位比較。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0.60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6" y="1917626"/>
            <a:ext cx="77720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61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378" y="333450"/>
            <a:ext cx="7545110" cy="936104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NC-2-7-1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解十十乘法。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0.61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" y="1917626"/>
            <a:ext cx="73649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4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80" y="-30989"/>
            <a:ext cx="8231029" cy="1143198"/>
          </a:xfrm>
        </p:spPr>
        <p:txBody>
          <a:bodyPr/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碇內國小三年級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17455"/>
              </p:ext>
            </p:extLst>
          </p:nvPr>
        </p:nvGraphicFramePr>
        <p:xfrm>
          <a:off x="468338" y="837506"/>
          <a:ext cx="8208913" cy="5215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96745">
                  <a:extLst>
                    <a:ext uri="{9D8B030D-6E8A-4147-A177-3AD203B41FA5}">
                      <a16:colId xmlns:a16="http://schemas.microsoft.com/office/drawing/2014/main" val="11442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32770887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基本學習內容</a:t>
                      </a:r>
                    </a:p>
                  </a:txBody>
                  <a:tcPr marL="91456" marR="91456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通過率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079498368"/>
                  </a:ext>
                </a:extLst>
              </a:tr>
              <a:tr h="1106112">
                <a:tc>
                  <a:txBody>
                    <a:bodyPr/>
                    <a:lstStyle/>
                    <a:p>
                      <a:pPr marL="0" marR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NC-3-7-3 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連乘兩步驟問題</a:t>
                      </a: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不含併式</a:t>
                      </a: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altLang="zh-TW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P.158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279774035"/>
                  </a:ext>
                </a:extLst>
              </a:tr>
              <a:tr h="828114">
                <a:tc>
                  <a:txBody>
                    <a:bodyPr/>
                    <a:lstStyle/>
                    <a:p>
                      <a:pPr marL="0" marR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NC-3-16-1 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重量單位「公斤」、「公克」，並作相關的實測、估測與計算；公斤、公克單位間的化聚。</a:t>
                      </a: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722640785"/>
                  </a:ext>
                </a:extLst>
              </a:tr>
              <a:tr h="11061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SC-3-3-1 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認識圓的「圓心」、「圓周」、「半徑」與「直徑」並使用圓規畫圓。</a:t>
                      </a:r>
                      <a:r>
                        <a:rPr lang="en-US" altLang="zh-TW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P.190</a:t>
                      </a:r>
                      <a:r>
                        <a:rPr lang="en-US" altLang="zh-TW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53%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438525929"/>
                  </a:ext>
                </a:extLst>
              </a:tr>
              <a:tr h="11061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NC-3-15-1 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認識容量單位「公升」、「毫升」，並作相關的實測、估測與計算；公升、毫升單位間的化聚。</a:t>
                      </a: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36272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783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83" y="247884"/>
            <a:ext cx="8231029" cy="1525725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NC-3-7-3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連乘兩步驟問題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不含併式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0.38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2133650"/>
            <a:ext cx="78136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1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36" y="241984"/>
            <a:ext cx="8016905" cy="592418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18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405458"/>
            <a:ext cx="7545110" cy="1224135"/>
          </a:xfrm>
        </p:spPr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NC-3-16-1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重量單位「公斤」、「公克」，並作相關的實測、估測與計算；公斤、公克單位間的化聚。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0.50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7" y="1917626"/>
            <a:ext cx="767563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70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5"/>
            <a:ext cx="7545110" cy="1395764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SC-3-3-1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認識圓的「圓心」、「圓周」、「半徑」與「直徑」並使用圓規畫圓。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0.53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4" y="2205658"/>
            <a:ext cx="80105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876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9240" y="815728"/>
            <a:ext cx="74180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半徑是集合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學生必須發現圓心 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和圓上任意點連成的線段都一樣或發現圓心 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和圓上任意點的距離都相等，才能掌握所有半徑都等長意義。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有兩種溝通半徑與直徑關係的方法： </a:t>
            </a:r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800" b="1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方法一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分別量出半徑與直徑的長度，例如半徑長 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公分，直徑長 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公分， 再利用除法算式 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10÷5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 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，說明直徑長是半徑長的 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倍。 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800" b="1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在圓上畫出直徑，幫助學生發現直徑是由兩條半徑組成的，所以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條半徑接起來的長度和直徑一樣長。</a:t>
            </a:r>
            <a:endPara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建議教師利用方法二說明半徑與直徑的關係。</a:t>
            </a:r>
          </a:p>
        </p:txBody>
      </p:sp>
    </p:spTree>
    <p:extLst>
      <p:ext uri="{BB962C8B-B14F-4D97-AF65-F5344CB8AC3E}">
        <p14:creationId xmlns:p14="http://schemas.microsoft.com/office/powerpoint/2010/main" val="3843221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38" y="0"/>
            <a:ext cx="8231029" cy="589621"/>
          </a:xfrm>
        </p:spPr>
        <p:txBody>
          <a:bodyPr/>
          <a:lstStyle/>
          <a:p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年學力檢測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34" y="477466"/>
            <a:ext cx="6788526" cy="621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653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9" y="1053530"/>
            <a:ext cx="77533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26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35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42" y="261442"/>
            <a:ext cx="6408712" cy="648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96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42" y="153243"/>
            <a:ext cx="6336704" cy="670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37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" y="533194"/>
            <a:ext cx="6696744" cy="216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5" y="2997746"/>
            <a:ext cx="725190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23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38" y="286734"/>
            <a:ext cx="8424936" cy="1486875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NC-3-15-1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認識容量單位「公升」、「毫升」，並作相關的實測、估測與計算；公升、毫升單位間的化聚。   </a:t>
            </a: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0.55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0" y="1773610"/>
            <a:ext cx="690121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463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0426" y="-98598"/>
            <a:ext cx="6646854" cy="1143198"/>
          </a:xfrm>
        </p:spPr>
        <p:txBody>
          <a:bodyPr/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碇內國小四年級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46666"/>
              </p:ext>
            </p:extLst>
          </p:nvPr>
        </p:nvGraphicFramePr>
        <p:xfrm>
          <a:off x="396330" y="1022680"/>
          <a:ext cx="8352928" cy="56371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11442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32770887"/>
                    </a:ext>
                  </a:extLst>
                </a:gridCol>
              </a:tblGrid>
              <a:tr h="8942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基本學習內容</a:t>
                      </a:r>
                    </a:p>
                  </a:txBody>
                  <a:tcPr marL="91456" marR="91456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通過率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079498368"/>
                  </a:ext>
                </a:extLst>
              </a:tr>
              <a:tr h="940697">
                <a:tc>
                  <a:txBody>
                    <a:bodyPr/>
                    <a:lstStyle/>
                    <a:p>
                      <a:pPr marL="0" marR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SC-4-8-3 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透過操作，認識四邊形的簡單性質。</a:t>
                      </a:r>
                      <a:r>
                        <a:rPr lang="en-US" altLang="zh-TW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P.258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33%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45%)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279774035"/>
                  </a:ext>
                </a:extLst>
              </a:tr>
              <a:tr h="911554">
                <a:tc>
                  <a:txBody>
                    <a:bodyPr/>
                    <a:lstStyle/>
                    <a:p>
                      <a:pPr marL="0" marR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NC-4-7-1 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認識二位小數。透過操作，認識四邊形的簡單性質。</a:t>
                      </a:r>
                      <a:r>
                        <a:rPr lang="en-US" altLang="zh-TW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34%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722640785"/>
                  </a:ext>
                </a:extLst>
              </a:tr>
              <a:tr h="911762">
                <a:tc>
                  <a:txBody>
                    <a:bodyPr/>
                    <a:lstStyle/>
                    <a:p>
                      <a:pPr marL="0" marR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NC-4-1-2 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認識「萬」、「十萬」、「百萬」、「千萬」的位名；一億以內位值單位的換算。</a:t>
                      </a:r>
                    </a:p>
                    <a:p>
                      <a:pPr algn="l" fontAlgn="ctr"/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36%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45%)</a:t>
                      </a:r>
                      <a:endParaRPr lang="en-US" altLang="zh-TW" sz="18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438525929"/>
                  </a:ext>
                </a:extLst>
              </a:tr>
              <a:tr h="803156">
                <a:tc>
                  <a:txBody>
                    <a:bodyPr/>
                    <a:lstStyle/>
                    <a:p>
                      <a:pPr marL="0" marR="0" indent="0" algn="l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RC-4-1-2 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整數四則混合計算</a:t>
                      </a: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兩步驟</a:t>
                      </a: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altLang="zh-TW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P.260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>
                          <a:solidFill>
                            <a:srgbClr val="FF0000"/>
                          </a:solidFill>
                        </a:rPr>
                        <a:t>47%)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362727002"/>
                  </a:ext>
                </a:extLst>
              </a:tr>
              <a:tr h="826054">
                <a:tc>
                  <a:txBody>
                    <a:bodyPr/>
                    <a:lstStyle/>
                    <a:p>
                      <a:pPr algn="l" fontAlgn="ctr">
                        <a:lnSpc>
                          <a:spcPts val="2500"/>
                        </a:lnSpc>
                      </a:pP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NC-4-2-2 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熟練較大位數的除法直式計算。</a:t>
                      </a:r>
                      <a:r>
                        <a:rPr lang="en-US" altLang="zh-TW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P.204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50%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10919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36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70" y="117500"/>
            <a:ext cx="7632848" cy="624039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35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SC-4-8-3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透過操作，認識四邊形的簡單性質。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0.33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6" y="1845618"/>
            <a:ext cx="76328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137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198848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NC-4-7-1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認識二位小數。透過操作，認識四邊形的簡單性質。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0.34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1676400"/>
            <a:ext cx="8346851" cy="42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148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198848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NC-4-1-2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認識「萬」、「十萬」、「百萬」、「千萬」的位名；一億以內位值單位的換算。</a:t>
            </a:r>
            <a:b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0.36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" y="2205658"/>
            <a:ext cx="826187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066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RC-4-1-2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整數四則混合計算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兩步驟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0.40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5" y="2061642"/>
            <a:ext cx="79208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99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NC-4-2-2 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熟練較大位數的除法直式計算。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0.50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6" y="2114272"/>
            <a:ext cx="8424936" cy="25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0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80" y="-30989"/>
            <a:ext cx="8231029" cy="1143198"/>
          </a:xfrm>
        </p:spPr>
        <p:txBody>
          <a:bodyPr/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碇內國小五年級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57389"/>
              </p:ext>
            </p:extLst>
          </p:nvPr>
        </p:nvGraphicFramePr>
        <p:xfrm>
          <a:off x="457279" y="817052"/>
          <a:ext cx="8219971" cy="58933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1819">
                  <a:extLst>
                    <a:ext uri="{9D8B030D-6E8A-4147-A177-3AD203B41FA5}">
                      <a16:colId xmlns:a16="http://schemas.microsoft.com/office/drawing/2014/main" val="11442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32770887"/>
                    </a:ext>
                  </a:extLst>
                </a:gridCol>
              </a:tblGrid>
              <a:tr h="7794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基本學習內容</a:t>
                      </a:r>
                    </a:p>
                  </a:txBody>
                  <a:tcPr marL="91456" marR="91456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通過率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079498368"/>
                  </a:ext>
                </a:extLst>
              </a:tr>
              <a:tr h="1118798">
                <a:tc>
                  <a:txBody>
                    <a:bodyPr/>
                    <a:lstStyle/>
                    <a:p>
                      <a:pPr marL="719138" indent="-719138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5-</a:t>
                      </a:r>
                      <a:r>
                        <a:rPr lang="en-US" altLang="zh-TW" sz="2400" dirty="0" err="1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sc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-02-1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能透過操作，理解三角形任意兩邊和大於第三邊，並解決問題。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42%)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279774035"/>
                  </a:ext>
                </a:extLst>
              </a:tr>
              <a:tr h="905345">
                <a:tc>
                  <a:txBody>
                    <a:bodyPr/>
                    <a:lstStyle/>
                    <a:p>
                      <a:pPr marL="895350" marR="0" indent="-895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5-</a:t>
                      </a:r>
                      <a:r>
                        <a:rPr lang="en-US" altLang="zh-TW" sz="2400" b="0" dirty="0" err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-05-2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能認識兩數的公倍數與最小公倍數。</a:t>
                      </a: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48%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57%)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722640785"/>
                  </a:ext>
                </a:extLst>
              </a:tr>
              <a:tr h="895172">
                <a:tc>
                  <a:txBody>
                    <a:bodyPr/>
                    <a:lstStyle/>
                    <a:p>
                      <a:pPr marL="808038" indent="-808038" algn="l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5-</a:t>
                      </a:r>
                      <a:r>
                        <a:rPr lang="en-US" altLang="zh-TW" sz="2400" dirty="0" err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-09-1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能理解分數除以整數的分數除法意義，並解決生活中的問題。</a:t>
                      </a: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55%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57%)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altLang="zh-TW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438525929"/>
                  </a:ext>
                </a:extLst>
              </a:tr>
              <a:tr h="895172">
                <a:tc>
                  <a:txBody>
                    <a:bodyPr/>
                    <a:lstStyle/>
                    <a:p>
                      <a:pPr marL="808038" indent="-808038" algn="l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5-</a:t>
                      </a:r>
                      <a:r>
                        <a:rPr lang="en-US" altLang="zh-TW" sz="2400" dirty="0" err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-03-1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能熟練整數四則混合計算。</a:t>
                      </a: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57%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184">
                <a:tc>
                  <a:txBody>
                    <a:bodyPr/>
                    <a:lstStyle/>
                    <a:p>
                      <a:pPr marL="982663" indent="-982663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5-</a:t>
                      </a:r>
                      <a:r>
                        <a:rPr lang="en-US" altLang="zh-TW" sz="2400" dirty="0" err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-08-1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能理解整數乘以分數的意義，並熟練其計算，解決生活中的問題。</a:t>
                      </a:r>
                      <a:r>
                        <a:rPr lang="en-US" altLang="zh-TW" sz="2400" b="1" dirty="0" err="1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P.289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57%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53%)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zh-TW" altLang="en-US" sz="24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36272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635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4322" y="261442"/>
            <a:ext cx="8136904" cy="1512168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-02-1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能透過操作，理解三角形任意兩邊和大於第三邊，並解決問題。</a:t>
            </a:r>
            <a:b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0.29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2" y="2061642"/>
            <a:ext cx="7990378" cy="357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91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4322" y="693490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「三角形任兩邊的和大於第三邊」與「三角形比較短的兩邊和大於 最長邊」是等價的定義。假設三角形三邊的長度是 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800" b="1" dirty="0" err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a≥b≥c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 如果 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＋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c&gt;a 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成立，那麼 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＋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b&gt;c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＋</a:t>
            </a:r>
            <a:r>
              <a:rPr lang="en-US" altLang="zh-TW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c&gt;b 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一定也會成立。所以當「</a:t>
            </a:r>
            <a:r>
              <a:rPr lang="zh-TW" altLang="en-US" sz="28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三角形比較短的兩邊和大於最長邊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」成立時，「</a:t>
            </a:r>
            <a:r>
              <a:rPr lang="zh-TW" altLang="en-US" sz="28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三角形任兩邊的 和大於第三邊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」也會成立。建議教師教學時必須說明「三角形任兩邊的和大於第三邊」的性質，但是在判斷是否能圍成三角形時，只要判斷「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比較短的兩邊和是否大於最長邊」即可</a:t>
            </a: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92669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8378" y="909514"/>
            <a:ext cx="722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學生只要掌握「比較短的兩邊和大於最長邊」時，就能圍成三角形，就能發展出「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比較短的三邊和大於最長邊」時，就能圍成四邊形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，以及「比較短的 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－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邊和大於最長邊」 時，就能圍成 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n 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邊形的性質。</a:t>
            </a:r>
          </a:p>
          <a:p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231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83" y="247885"/>
            <a:ext cx="8231029" cy="805645"/>
          </a:xfrm>
        </p:spPr>
        <p:txBody>
          <a:bodyPr/>
          <a:lstStyle/>
          <a:p>
            <a:r>
              <a:rPr lang="en-US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年學力檢測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83" y="981522"/>
            <a:ext cx="8231029" cy="514606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49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1053530"/>
            <a:ext cx="8496944" cy="55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1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355" y="261516"/>
            <a:ext cx="8370525" cy="628513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20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-05-2 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能認識兩數的公倍數與最小公倍數。</a:t>
            </a:r>
            <a:b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0.48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4" y="1701602"/>
            <a:ext cx="810043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91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0653" y="0"/>
            <a:ext cx="7545110" cy="6577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教學建議</a:t>
            </a:r>
          </a:p>
        </p:txBody>
      </p:sp>
      <p:sp>
        <p:nvSpPr>
          <p:cNvPr id="3" name="矩形 2"/>
          <p:cNvSpPr/>
          <p:nvPr/>
        </p:nvSpPr>
        <p:spPr>
          <a:xfrm>
            <a:off x="324322" y="98152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五年級不宜引入短除法求最大公因數及最小公倍數的方法，利用 短除法求最大公因數及最小公倍數是六年級的教學重點。</a:t>
            </a:r>
            <a:endParaRPr lang="en-US" altLang="zh-TW" sz="2400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下面以「求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和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12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的最小公倍數」為例。 </a:t>
            </a:r>
            <a:endParaRPr lang="en-US" altLang="zh-TW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方法一：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分別列出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和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12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的部份倍數。 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 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的部份倍數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56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88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96……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的部份倍數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96……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再找出兩數的共同倍數有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96……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，其中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24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是最小公倍數。 </a:t>
            </a:r>
            <a:r>
              <a:rPr lang="zh-TW" altLang="en-US" sz="2400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方法二：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列出 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12 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部份的倍數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96……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再判斷這些數是否為 </a:t>
            </a:r>
            <a:r>
              <a:rPr lang="en-US" altLang="zh-TW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 </a:t>
            </a:r>
            <a:r>
              <a:rPr lang="zh-TW" altLang="en-US" sz="2400" b="1" u="sng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的倍數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，例如：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96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也是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的倍數，所以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96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是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 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和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的公倍數，幫助學生簡化求公倍數的解題過程，並判斷兩數的公倍數中，最小公倍數為 </a:t>
            </a:r>
            <a:r>
              <a:rPr lang="en-US" altLang="zh-TW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5699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-09-1 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能理解分數除以整數的分數除法意義，並解決生活中的問題。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0.55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5" y="1867032"/>
            <a:ext cx="8478857" cy="19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91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7836" y="157430"/>
            <a:ext cx="7545110" cy="65776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教學建議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" y="761762"/>
            <a:ext cx="7560840" cy="570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000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2" y="364106"/>
            <a:ext cx="7257490" cy="24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6" y="2770270"/>
            <a:ext cx="7873381" cy="38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97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3" y="678917"/>
            <a:ext cx="8263848" cy="527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38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5-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-03-1 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能熟練整數四則混合計算。</a:t>
            </a:r>
            <a:b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0.57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" y="1557586"/>
            <a:ext cx="72927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011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年學力檢測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38" y="981522"/>
            <a:ext cx="8231029" cy="554461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57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7" y="981522"/>
            <a:ext cx="853367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8806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58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333450"/>
            <a:ext cx="822552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335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nc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-08-1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能理解整數乘以分數的意義，並熟練其計算，解決生活中的問題。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0.50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" y="1773610"/>
            <a:ext cx="824440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9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362" y="240531"/>
            <a:ext cx="7776864" cy="598004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5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80" y="-30989"/>
            <a:ext cx="8231029" cy="1143198"/>
          </a:xfrm>
        </p:spPr>
        <p:txBody>
          <a:bodyPr/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碇內國小六年級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51906"/>
              </p:ext>
            </p:extLst>
          </p:nvPr>
        </p:nvGraphicFramePr>
        <p:xfrm>
          <a:off x="457279" y="817052"/>
          <a:ext cx="8219971" cy="54604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51819">
                  <a:extLst>
                    <a:ext uri="{9D8B030D-6E8A-4147-A177-3AD203B41FA5}">
                      <a16:colId xmlns:a16="http://schemas.microsoft.com/office/drawing/2014/main" val="11442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032770887"/>
                    </a:ext>
                  </a:extLst>
                </a:gridCol>
              </a:tblGrid>
              <a:tr h="7405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基本學習內容</a:t>
                      </a:r>
                    </a:p>
                  </a:txBody>
                  <a:tcPr marL="91456" marR="91456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通過率</a:t>
                      </a: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079498368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719138" indent="-719138" algn="l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6-</a:t>
                      </a:r>
                      <a:r>
                        <a:rPr lang="en-US" altLang="zh-TW" sz="2400" dirty="0" err="1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sc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-03-3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能理解圓周長的公式，並計算簡單扇形的周長。</a:t>
                      </a:r>
                      <a:r>
                        <a:rPr lang="en-US" altLang="zh-TW" sz="2400" b="1" dirty="0" err="1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P.396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25%</a:t>
                      </a:r>
                    </a:p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30%)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279774035"/>
                  </a:ext>
                </a:extLst>
              </a:tr>
              <a:tr h="1017476">
                <a:tc>
                  <a:txBody>
                    <a:bodyPr/>
                    <a:lstStyle/>
                    <a:p>
                      <a:pPr marL="895350" marR="0" indent="-895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6-</a:t>
                      </a:r>
                      <a:r>
                        <a:rPr lang="en-US" altLang="zh-TW" sz="2400" b="0" dirty="0" err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-07-2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能在具體情境中，對整數及小數在指定位數取概數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含四捨五入法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後，再做加、減、乘、除之計算。</a:t>
                      </a: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43%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45%)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722640785"/>
                  </a:ext>
                </a:extLst>
              </a:tr>
              <a:tr h="620183">
                <a:tc>
                  <a:txBody>
                    <a:bodyPr/>
                    <a:lstStyle/>
                    <a:p>
                      <a:pPr marL="808038" indent="-808038"/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6-</a:t>
                      </a:r>
                      <a:r>
                        <a:rPr lang="en-US" altLang="zh-TW" sz="2400" dirty="0" err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-01-1 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能認識質數、合數。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43%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52%)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3438525929"/>
                  </a:ext>
                </a:extLst>
              </a:tr>
              <a:tr h="694260">
                <a:tc>
                  <a:txBody>
                    <a:bodyPr/>
                    <a:lstStyle/>
                    <a:p>
                      <a:pPr marL="982663" indent="-982663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6-</a:t>
                      </a:r>
                      <a:r>
                        <a:rPr lang="en-US" altLang="zh-TW" sz="2400" b="0" dirty="0" err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-09-1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能認識比和比值，並解決生活中的問題。</a:t>
                      </a: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44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</a:rPr>
                        <a:t>基隆</a:t>
                      </a:r>
                      <a:r>
                        <a:rPr lang="en-US" altLang="zh-TW" sz="1800" b="1" dirty="0">
                          <a:solidFill>
                            <a:srgbClr val="FF0000"/>
                          </a:solidFill>
                        </a:rPr>
                        <a:t>48%)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260">
                <a:tc>
                  <a:txBody>
                    <a:bodyPr/>
                    <a:lstStyle/>
                    <a:p>
                      <a:pPr marL="982663" indent="-982663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6-</a:t>
                      </a:r>
                      <a:r>
                        <a:rPr lang="en-US" altLang="zh-TW" sz="2400" b="0" dirty="0" err="1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nc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-03-1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能認識兩數互質的意義。</a:t>
                      </a:r>
                    </a:p>
                  </a:txBody>
                  <a:tcPr marL="91456" marR="91456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</a:rPr>
                        <a:t>51%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28" marB="45728" anchor="ctr"/>
                </a:tc>
                <a:extLst>
                  <a:ext uri="{0D108BD9-81ED-4DB2-BD59-A6C34878D82A}">
                    <a16:rowId xmlns:a16="http://schemas.microsoft.com/office/drawing/2014/main" val="136272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6352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5898" y="20616"/>
            <a:ext cx="7545110" cy="12708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-03-3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能理解圓周長的公式，並計算簡單扇形的周長。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0.25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8" y="1125537"/>
            <a:ext cx="5544616" cy="582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64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9" y="172729"/>
            <a:ext cx="8396861" cy="443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4" y="4689044"/>
            <a:ext cx="7510147" cy="58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164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-07-2 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能在具體情境中，對整數及小數在指定位數取概數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含四捨五入法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後，再做加、減、乘、除之計算。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0.43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5" y="2133650"/>
            <a:ext cx="8411682" cy="16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645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-01-1 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能認識質數、合數。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0.43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" y="2061642"/>
            <a:ext cx="8679996" cy="14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496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-09-1 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能認識比和比值，並解決生活中的問題。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0.44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2061642"/>
            <a:ext cx="83632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912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9" y="581780"/>
            <a:ext cx="8268484" cy="45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0730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1" y="290770"/>
            <a:ext cx="8065995" cy="529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524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8" y="829280"/>
            <a:ext cx="7341413" cy="38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3048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" y="824724"/>
            <a:ext cx="8307941" cy="346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99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39" y="189508"/>
            <a:ext cx="8255197" cy="620624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606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6" y="223682"/>
            <a:ext cx="7680051" cy="608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6857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3103" y="286731"/>
            <a:ext cx="7545110" cy="1270856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6-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nc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-03-1 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能認識兩數互質的意義。</a:t>
            </a:r>
            <a:b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通過率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0.51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9" y="2061642"/>
            <a:ext cx="843495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645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591883"/>
            <a:ext cx="8208912" cy="59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16410" y="2274791"/>
            <a:ext cx="6912768" cy="2739213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</a:p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學習扶助教學帶好每個孩子   </a:t>
            </a:r>
          </a:p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大家攜手相伴成長</a:t>
            </a:r>
          </a:p>
          <a:p>
            <a:pPr algn="ctr"/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282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57" y="261442"/>
            <a:ext cx="8792044" cy="626469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346" y="189507"/>
            <a:ext cx="8280920" cy="625442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D459CD-3131-4156-9919-9AB7BC07E755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610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4_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5446</TotalTime>
  <Words>2084</Words>
  <Application>Microsoft Office PowerPoint</Application>
  <PresentationFormat>自訂</PresentationFormat>
  <Paragraphs>183</Paragraphs>
  <Slides>72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72</vt:i4>
      </vt:variant>
    </vt:vector>
  </HeadingPairs>
  <TitlesOfParts>
    <vt:vector size="84" baseType="lpstr">
      <vt:lpstr>書法家中楷體</vt:lpstr>
      <vt:lpstr>華康唐風隸 Std W5</vt:lpstr>
      <vt:lpstr>微軟正黑體</vt:lpstr>
      <vt:lpstr>標楷體</vt:lpstr>
      <vt:lpstr>Arial</vt:lpstr>
      <vt:lpstr>Calibri</vt:lpstr>
      <vt:lpstr>Calibri Light</vt:lpstr>
      <vt:lpstr>2_Office 佈景主題</vt:lpstr>
      <vt:lpstr>1_Office 佈景主題</vt:lpstr>
      <vt:lpstr>回顧</vt:lpstr>
      <vt:lpstr>2_回顧</vt:lpstr>
      <vt:lpstr>4_回顧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碇內國小一年級</vt:lpstr>
      <vt:lpstr>NC-1-1-1 100以內整數的命名及說、讀、聽、寫、做。通過率0.47</vt:lpstr>
      <vt:lpstr>NC-1-2-1 理解加法與減法的意義，並用加法或減法算式記錄合成或分解活動的結果。通過率0.63</vt:lpstr>
      <vt:lpstr>NC-1-6-3 認識鐘面上整點、半點的時刻。                     通過率0.59</vt:lpstr>
      <vt:lpstr>NC-1-2-2 用加法與減法，解決生活中的問題（和數或被減數小於100）。通過率0.53</vt:lpstr>
      <vt:lpstr>PowerPoint 簡報</vt:lpstr>
      <vt:lpstr>解題的記錄或是解題的工具</vt:lpstr>
      <vt:lpstr>NC-1-1-3 100以內兩量的多少及兩數的大小。 通過率0.53</vt:lpstr>
      <vt:lpstr>碇內國小二年級</vt:lpstr>
      <vt:lpstr>SC-2-3-1 用直尺測量給定線段的長度及兩點的距離。       通過率0.49</vt:lpstr>
      <vt:lpstr>NC-2-13-1 認識鐘面上的刻度結構，並報讀鐘面上的時刻是幾時幾分。通過率0.58</vt:lpstr>
      <vt:lpstr>SC-2-4-2 認識周長，並實測周長。 通過率0.58</vt:lpstr>
      <vt:lpstr>NC-2-12-2 認識重量並進行重量的直接、間接與個別單位比較。通過率0.60</vt:lpstr>
      <vt:lpstr>NC-2-7-1解十十乘法。通過率0.61</vt:lpstr>
      <vt:lpstr>碇內國小三年級</vt:lpstr>
      <vt:lpstr>NC-3-7-3 連乘兩步驟問題(不含併式)。          通過率0.38</vt:lpstr>
      <vt:lpstr>NC-3-16-1重量單位「公斤」、「公克」，並作相關的實測、估測與計算；公斤、公克單位間的化聚。通過率0.50</vt:lpstr>
      <vt:lpstr>SC-3-3-1 認識圓的「圓心」、「圓周」、「半徑」與「直徑」並使用圓規畫圓。通過率0.53</vt:lpstr>
      <vt:lpstr>PowerPoint 簡報</vt:lpstr>
      <vt:lpstr>112年學力檢測</vt:lpstr>
      <vt:lpstr>PowerPoint 簡報</vt:lpstr>
      <vt:lpstr>PowerPoint 簡報</vt:lpstr>
      <vt:lpstr>PowerPoint 簡報</vt:lpstr>
      <vt:lpstr>PowerPoint 簡報</vt:lpstr>
      <vt:lpstr>NC-3-15-1 認識容量單位「公升」、「毫升」，並作相關的實測、估測與計算；公升、毫升單位間的化聚。                   通過率0.55</vt:lpstr>
      <vt:lpstr>碇內國小四年級</vt:lpstr>
      <vt:lpstr>SC-4-8-3 透過操作，認識四邊形的簡單性質。通過率0.33</vt:lpstr>
      <vt:lpstr>NC-4-7-1 認識二位小數。透過操作，認識四邊形的簡單性質。通過率0.34</vt:lpstr>
      <vt:lpstr>NC-4-1-2 認識「萬」、「十萬」、「百萬」、「千萬」的位名；一億以內位值單位的換算。 通過率0.36</vt:lpstr>
      <vt:lpstr>RC-4-1-2 整數四則混合計算(兩步驟)。 通過率0.40</vt:lpstr>
      <vt:lpstr>NC-4-2-2 熟練較大位數的除法直式計算。通過率0.50</vt:lpstr>
      <vt:lpstr>碇內國小五年級</vt:lpstr>
      <vt:lpstr>5-sc-02-1 能透過操作，理解三角形任意兩邊和大於第三邊，並解決問題。 通過率0.29</vt:lpstr>
      <vt:lpstr>PowerPoint 簡報</vt:lpstr>
      <vt:lpstr>PowerPoint 簡報</vt:lpstr>
      <vt:lpstr>112年學力檢測</vt:lpstr>
      <vt:lpstr>5-nc-05-2 能認識兩數的公倍數與最小公倍數。 通過率0.48</vt:lpstr>
      <vt:lpstr>教學建議</vt:lpstr>
      <vt:lpstr>5-nc-09-1 能理解分數除以整數的分數除法意義，並解決生活中的問題。通過率0.55</vt:lpstr>
      <vt:lpstr>教學建議</vt:lpstr>
      <vt:lpstr>PowerPoint 簡報</vt:lpstr>
      <vt:lpstr>PowerPoint 簡報</vt:lpstr>
      <vt:lpstr>5-nc-03-1 能熟練整數四則混合計算。 通過率0.57</vt:lpstr>
      <vt:lpstr>112年學力檢測</vt:lpstr>
      <vt:lpstr>PowerPoint 簡報</vt:lpstr>
      <vt:lpstr>5-nc-08-1 能理解整數乘以分數的意義，並熟練其計算，解決生活中的問題。通過率0.50</vt:lpstr>
      <vt:lpstr>碇內國小六年級</vt:lpstr>
      <vt:lpstr>6-sc-03-3 能理解圓周長的公式，並計算簡單扇形的周長。通過率0.25</vt:lpstr>
      <vt:lpstr>PowerPoint 簡報</vt:lpstr>
      <vt:lpstr>6-nc-07-2 能在具體情境中，對整數及小數在指定位數取概數(含四捨五入法)後，再做加、減、乘、除之計算。通過率0.43</vt:lpstr>
      <vt:lpstr>6-nc-01-1 能認識質數、合數。通過率0.43</vt:lpstr>
      <vt:lpstr>6-nc-09-1 能認識比和比值，並解決生活中的問題。通過率0.44</vt:lpstr>
      <vt:lpstr>PowerPoint 簡報</vt:lpstr>
      <vt:lpstr>PowerPoint 簡報</vt:lpstr>
      <vt:lpstr>PowerPoint 簡報</vt:lpstr>
      <vt:lpstr>PowerPoint 簡報</vt:lpstr>
      <vt:lpstr>PowerPoint 簡報</vt:lpstr>
      <vt:lpstr>6-nc-03-1 能認識兩數互質的意義。 通過率0.51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508</cp:revision>
  <cp:lastPrinted>2021-03-19T01:12:17Z</cp:lastPrinted>
  <dcterms:created xsi:type="dcterms:W3CDTF">2014-07-21T03:07:26Z</dcterms:created>
  <dcterms:modified xsi:type="dcterms:W3CDTF">2024-03-20T07:16:51Z</dcterms:modified>
</cp:coreProperties>
</file>