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16"/>
  </p:notesMasterIdLst>
  <p:handoutMasterIdLst>
    <p:handoutMasterId r:id="rId17"/>
  </p:handoutMasterIdLst>
  <p:sldIdLst>
    <p:sldId id="433" r:id="rId2"/>
    <p:sldId id="374" r:id="rId3"/>
    <p:sldId id="497" r:id="rId4"/>
    <p:sldId id="498" r:id="rId5"/>
    <p:sldId id="439" r:id="rId6"/>
    <p:sldId id="492" r:id="rId7"/>
    <p:sldId id="495" r:id="rId8"/>
    <p:sldId id="493" r:id="rId9"/>
    <p:sldId id="471" r:id="rId10"/>
    <p:sldId id="482" r:id="rId11"/>
    <p:sldId id="496" r:id="rId12"/>
    <p:sldId id="484" r:id="rId13"/>
    <p:sldId id="494" r:id="rId14"/>
    <p:sldId id="273" r:id="rId15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9529375-F9B8-4BFA-B8F5-914D27826C07}">
          <p14:sldIdLst>
            <p14:sldId id="433"/>
            <p14:sldId id="374"/>
            <p14:sldId id="497"/>
            <p14:sldId id="498"/>
            <p14:sldId id="439"/>
            <p14:sldId id="492"/>
            <p14:sldId id="495"/>
            <p14:sldId id="493"/>
            <p14:sldId id="471"/>
            <p14:sldId id="482"/>
            <p14:sldId id="496"/>
            <p14:sldId id="484"/>
            <p14:sldId id="494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  <a:srgbClr val="ADA7A2"/>
    <a:srgbClr val="E6E0EC"/>
    <a:srgbClr val="737373"/>
    <a:srgbClr val="604A7B"/>
    <a:srgbClr val="BCCEEA"/>
    <a:srgbClr val="EEE6CE"/>
    <a:srgbClr val="DCE5F4"/>
    <a:srgbClr val="E3D7B1"/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6597" autoAdjust="0"/>
  </p:normalViewPr>
  <p:slideViewPr>
    <p:cSldViewPr snapToGrid="0" snapToObjects="1">
      <p:cViewPr varScale="1">
        <p:scale>
          <a:sx n="115" d="100"/>
          <a:sy n="115" d="100"/>
        </p:scale>
        <p:origin x="158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C21B73-4267-451B-A53A-DD7E05738A4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045C8D3-BABB-47F9-928B-E05AB969633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超商門市</a:t>
          </a:r>
        </a:p>
      </dgm:t>
    </dgm:pt>
    <dgm:pt modelId="{D4AA422A-595A-4344-B694-C87942F0180B}" type="parTrans" cxnId="{7A7D94E7-AF02-402C-ADA7-82760224A1FE}">
      <dgm:prSet/>
      <dgm:spPr/>
      <dgm:t>
        <a:bodyPr/>
        <a:lstStyle/>
        <a:p>
          <a:endParaRPr lang="zh-TW" altLang="en-US"/>
        </a:p>
      </dgm:t>
    </dgm:pt>
    <dgm:pt modelId="{9FE1B8C6-5CDF-404C-AF3F-035A05DE03BF}" type="sibTrans" cxnId="{7A7D94E7-AF02-402C-ADA7-82760224A1FE}">
      <dgm:prSet/>
      <dgm:spPr/>
      <dgm:t>
        <a:bodyPr/>
        <a:lstStyle/>
        <a:p>
          <a:endParaRPr lang="zh-TW" altLang="en-US"/>
        </a:p>
      </dgm:t>
    </dgm:pt>
    <dgm:pt modelId="{C0807F5C-4102-4F50-8B24-1D6D36EA5CCC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教育局</a:t>
          </a:r>
          <a:r>
            <a: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處</a:t>
          </a:r>
          <a:r>
            <a: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或社會局</a:t>
          </a:r>
          <a:r>
            <a: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處</a:t>
          </a:r>
          <a:r>
            <a: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5789C3-5620-44DC-8978-A37936C9A7E5}" type="parTrans" cxnId="{CC45FCA4-1FA9-48C2-ADF0-E0477FFDAE04}">
      <dgm:prSet/>
      <dgm:spPr/>
      <dgm:t>
        <a:bodyPr/>
        <a:lstStyle/>
        <a:p>
          <a:endParaRPr lang="zh-TW" altLang="en-US"/>
        </a:p>
      </dgm:t>
    </dgm:pt>
    <dgm:pt modelId="{BBB711E6-C01C-46B6-9C06-EDC9D58E3DD5}" type="sibTrans" cxnId="{CC45FCA4-1FA9-48C2-ADF0-E0477FFDAE04}">
      <dgm:prSet/>
      <dgm:spPr/>
      <dgm:t>
        <a:bodyPr/>
        <a:lstStyle/>
        <a:p>
          <a:endParaRPr lang="zh-TW" altLang="en-US"/>
        </a:p>
      </dgm:t>
    </dgm:pt>
    <dgm:pt modelId="{A60BB5D0-FF8D-4D87-9C6D-C7BC7937FCEF}">
      <dgm:prSet phldrT="[文字]" custT="1"/>
      <dgm:spPr/>
      <dgm:t>
        <a:bodyPr/>
        <a:lstStyle/>
        <a:p>
          <a:pPr>
            <a:lnSpc>
              <a:spcPts val="1680"/>
            </a:lnSpc>
            <a:spcAft>
              <a:spcPts val="0"/>
            </a:spcAft>
          </a:pP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學校及社會局</a:t>
          </a:r>
        </a:p>
      </dgm:t>
    </dgm:pt>
    <dgm:pt modelId="{9AA22993-CCFE-4B39-9BC0-C2F88A5A31DE}" type="parTrans" cxnId="{6D387DD5-7087-48EC-B344-7A8466E8AE02}">
      <dgm:prSet/>
      <dgm:spPr/>
      <dgm:t>
        <a:bodyPr/>
        <a:lstStyle/>
        <a:p>
          <a:endParaRPr lang="zh-TW" altLang="en-US"/>
        </a:p>
      </dgm:t>
    </dgm:pt>
    <dgm:pt modelId="{4B3F0E9D-F196-40BE-B792-AAFAAF068A72}" type="sibTrans" cxnId="{6D387DD5-7087-48EC-B344-7A8466E8AE02}">
      <dgm:prSet/>
      <dgm:spPr/>
      <dgm:t>
        <a:bodyPr/>
        <a:lstStyle/>
        <a:p>
          <a:endParaRPr lang="zh-TW" altLang="en-US"/>
        </a:p>
      </dgm:t>
    </dgm:pt>
    <dgm:pt modelId="{8362481F-873D-4E28-95F8-73A00FF6CDC0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市政府</a:t>
          </a:r>
          <a:endParaRPr lang="en-US" altLang="zh-TW" sz="14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跨局處</a:t>
          </a:r>
        </a:p>
      </dgm:t>
    </dgm:pt>
    <dgm:pt modelId="{06C1D373-8E3C-4856-82D2-48EF561DDCE9}" type="parTrans" cxnId="{333044DD-E219-4EA4-84C1-E76348FCA8E7}">
      <dgm:prSet/>
      <dgm:spPr/>
      <dgm:t>
        <a:bodyPr/>
        <a:lstStyle/>
        <a:p>
          <a:endParaRPr lang="zh-TW" altLang="en-US"/>
        </a:p>
      </dgm:t>
    </dgm:pt>
    <dgm:pt modelId="{6A4B6417-97F1-494A-830B-31184E9523E2}" type="sibTrans" cxnId="{333044DD-E219-4EA4-84C1-E76348FCA8E7}">
      <dgm:prSet/>
      <dgm:spPr/>
      <dgm:t>
        <a:bodyPr/>
        <a:lstStyle/>
        <a:p>
          <a:endParaRPr lang="zh-TW" altLang="en-US"/>
        </a:p>
      </dgm:t>
    </dgm:pt>
    <dgm:pt modelId="{689A5E78-B303-474D-962E-50361505D3C9}" type="pres">
      <dgm:prSet presAssocID="{5AC21B73-4267-451B-A53A-DD7E05738A4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99349F9-AB37-476C-A503-6F6C50499B4D}" type="pres">
      <dgm:prSet presAssocID="{C045C8D3-BABB-47F9-928B-E05AB9696335}" presName="node" presStyleLbl="node1" presStyleIdx="0" presStyleCnt="4" custScaleY="43591" custRadScaleRad="106045" custRadScaleInc="-9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62ED1D-52B1-49F6-8029-9E695630B0F1}" type="pres">
      <dgm:prSet presAssocID="{C045C8D3-BABB-47F9-928B-E05AB9696335}" presName="spNode" presStyleCnt="0"/>
      <dgm:spPr/>
    </dgm:pt>
    <dgm:pt modelId="{19DF652F-BDC5-4259-B5A0-B1AAAD818982}" type="pres">
      <dgm:prSet presAssocID="{9FE1B8C6-5CDF-404C-AF3F-035A05DE03BF}" presName="sibTrans" presStyleLbl="sibTrans1D1" presStyleIdx="0" presStyleCnt="4"/>
      <dgm:spPr/>
      <dgm:t>
        <a:bodyPr/>
        <a:lstStyle/>
        <a:p>
          <a:endParaRPr lang="zh-TW" altLang="en-US"/>
        </a:p>
      </dgm:t>
    </dgm:pt>
    <dgm:pt modelId="{93D5592B-8EAB-4724-BE41-029688140E64}" type="pres">
      <dgm:prSet presAssocID="{C0807F5C-4102-4F50-8B24-1D6D36EA5CCC}" presName="node" presStyleLbl="node1" presStyleIdx="1" presStyleCnt="4" custScaleX="79078" custScaleY="67309" custRadScaleRad="111496" custRadScaleInc="1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B5BF54-2FE0-4790-AF75-677EA08EB8E9}" type="pres">
      <dgm:prSet presAssocID="{C0807F5C-4102-4F50-8B24-1D6D36EA5CCC}" presName="spNode" presStyleCnt="0"/>
      <dgm:spPr/>
    </dgm:pt>
    <dgm:pt modelId="{63D8BCA9-FE6E-4777-8D3B-7E8EDB32CDA4}" type="pres">
      <dgm:prSet presAssocID="{BBB711E6-C01C-46B6-9C06-EDC9D58E3DD5}" presName="sibTrans" presStyleLbl="sibTrans1D1" presStyleIdx="1" presStyleCnt="4"/>
      <dgm:spPr/>
      <dgm:t>
        <a:bodyPr/>
        <a:lstStyle/>
        <a:p>
          <a:endParaRPr lang="zh-TW" altLang="en-US"/>
        </a:p>
      </dgm:t>
    </dgm:pt>
    <dgm:pt modelId="{9212FA22-2377-4FDE-811C-E876AC02F510}" type="pres">
      <dgm:prSet presAssocID="{A60BB5D0-FF8D-4D87-9C6D-C7BC7937FCEF}" presName="node" presStyleLbl="node1" presStyleIdx="2" presStyleCnt="4" custScaleX="110279" custScaleY="47734" custRadScaleRad="1066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21BDD3-76E9-4DA2-BBEA-5F8F3313EC19}" type="pres">
      <dgm:prSet presAssocID="{A60BB5D0-FF8D-4D87-9C6D-C7BC7937FCEF}" presName="spNode" presStyleCnt="0"/>
      <dgm:spPr/>
    </dgm:pt>
    <dgm:pt modelId="{0572F37B-8941-4B5A-AECA-80F6956DB11B}" type="pres">
      <dgm:prSet presAssocID="{4B3F0E9D-F196-40BE-B792-AAFAAF068A72}" presName="sibTrans" presStyleLbl="sibTrans1D1" presStyleIdx="2" presStyleCnt="4"/>
      <dgm:spPr/>
      <dgm:t>
        <a:bodyPr/>
        <a:lstStyle/>
        <a:p>
          <a:endParaRPr lang="zh-TW" altLang="en-US"/>
        </a:p>
      </dgm:t>
    </dgm:pt>
    <dgm:pt modelId="{228A55CA-3845-49A2-9FC2-30DE4D1D47D1}" type="pres">
      <dgm:prSet presAssocID="{8362481F-873D-4E28-95F8-73A00FF6CDC0}" presName="node" presStyleLbl="node1" presStyleIdx="3" presStyleCnt="4" custScaleX="55443" custScaleY="64144" custRadScaleRad="111083" custRadScaleInc="-8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69583B-1822-46B5-966B-87B258BD0FE3}" type="pres">
      <dgm:prSet presAssocID="{8362481F-873D-4E28-95F8-73A00FF6CDC0}" presName="spNode" presStyleCnt="0"/>
      <dgm:spPr/>
    </dgm:pt>
    <dgm:pt modelId="{D7447F39-0A5A-42E8-B180-08BAA962F0EC}" type="pres">
      <dgm:prSet presAssocID="{6A4B6417-97F1-494A-830B-31184E9523E2}" presName="sibTrans" presStyleLbl="sibTrans1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B17C3B32-F99C-493B-9729-A82543C430C0}" type="presOf" srcId="{BBB711E6-C01C-46B6-9C06-EDC9D58E3DD5}" destId="{63D8BCA9-FE6E-4777-8D3B-7E8EDB32CDA4}" srcOrd="0" destOrd="0" presId="urn:microsoft.com/office/officeart/2005/8/layout/cycle6"/>
    <dgm:cxn modelId="{EB35F1D8-E212-4E7B-B52F-A97930AB34E7}" type="presOf" srcId="{C045C8D3-BABB-47F9-928B-E05AB9696335}" destId="{B99349F9-AB37-476C-A503-6F6C50499B4D}" srcOrd="0" destOrd="0" presId="urn:microsoft.com/office/officeart/2005/8/layout/cycle6"/>
    <dgm:cxn modelId="{6D387DD5-7087-48EC-B344-7A8466E8AE02}" srcId="{5AC21B73-4267-451B-A53A-DD7E05738A45}" destId="{A60BB5D0-FF8D-4D87-9C6D-C7BC7937FCEF}" srcOrd="2" destOrd="0" parTransId="{9AA22993-CCFE-4B39-9BC0-C2F88A5A31DE}" sibTransId="{4B3F0E9D-F196-40BE-B792-AAFAAF068A72}"/>
    <dgm:cxn modelId="{EE0A61D9-A9E6-41DD-B8D6-D6E8B3CD9042}" type="presOf" srcId="{8362481F-873D-4E28-95F8-73A00FF6CDC0}" destId="{228A55CA-3845-49A2-9FC2-30DE4D1D47D1}" srcOrd="0" destOrd="0" presId="urn:microsoft.com/office/officeart/2005/8/layout/cycle6"/>
    <dgm:cxn modelId="{4BD58773-4E2A-4006-8F4E-A8DBF2F52237}" type="presOf" srcId="{6A4B6417-97F1-494A-830B-31184E9523E2}" destId="{D7447F39-0A5A-42E8-B180-08BAA962F0EC}" srcOrd="0" destOrd="0" presId="urn:microsoft.com/office/officeart/2005/8/layout/cycle6"/>
    <dgm:cxn modelId="{59171722-6267-48D6-83DE-F479D257FF6F}" type="presOf" srcId="{4B3F0E9D-F196-40BE-B792-AAFAAF068A72}" destId="{0572F37B-8941-4B5A-AECA-80F6956DB11B}" srcOrd="0" destOrd="0" presId="urn:microsoft.com/office/officeart/2005/8/layout/cycle6"/>
    <dgm:cxn modelId="{1C9FC6AA-70EA-4A11-ACF3-102486E59EFC}" type="presOf" srcId="{C0807F5C-4102-4F50-8B24-1D6D36EA5CCC}" destId="{93D5592B-8EAB-4724-BE41-029688140E64}" srcOrd="0" destOrd="0" presId="urn:microsoft.com/office/officeart/2005/8/layout/cycle6"/>
    <dgm:cxn modelId="{9880D9A6-B527-44F9-A835-180F463ED426}" type="presOf" srcId="{9FE1B8C6-5CDF-404C-AF3F-035A05DE03BF}" destId="{19DF652F-BDC5-4259-B5A0-B1AAAD818982}" srcOrd="0" destOrd="0" presId="urn:microsoft.com/office/officeart/2005/8/layout/cycle6"/>
    <dgm:cxn modelId="{7A7D94E7-AF02-402C-ADA7-82760224A1FE}" srcId="{5AC21B73-4267-451B-A53A-DD7E05738A45}" destId="{C045C8D3-BABB-47F9-928B-E05AB9696335}" srcOrd="0" destOrd="0" parTransId="{D4AA422A-595A-4344-B694-C87942F0180B}" sibTransId="{9FE1B8C6-5CDF-404C-AF3F-035A05DE03BF}"/>
    <dgm:cxn modelId="{C7ABB2A4-A525-4170-B73B-259042D26A25}" type="presOf" srcId="{A60BB5D0-FF8D-4D87-9C6D-C7BC7937FCEF}" destId="{9212FA22-2377-4FDE-811C-E876AC02F510}" srcOrd="0" destOrd="0" presId="urn:microsoft.com/office/officeart/2005/8/layout/cycle6"/>
    <dgm:cxn modelId="{CC45FCA4-1FA9-48C2-ADF0-E0477FFDAE04}" srcId="{5AC21B73-4267-451B-A53A-DD7E05738A45}" destId="{C0807F5C-4102-4F50-8B24-1D6D36EA5CCC}" srcOrd="1" destOrd="0" parTransId="{AB5789C3-5620-44DC-8978-A37936C9A7E5}" sibTransId="{BBB711E6-C01C-46B6-9C06-EDC9D58E3DD5}"/>
    <dgm:cxn modelId="{A8651FAB-3159-4D5C-A0B5-50DF5DF50FEC}" type="presOf" srcId="{5AC21B73-4267-451B-A53A-DD7E05738A45}" destId="{689A5E78-B303-474D-962E-50361505D3C9}" srcOrd="0" destOrd="0" presId="urn:microsoft.com/office/officeart/2005/8/layout/cycle6"/>
    <dgm:cxn modelId="{333044DD-E219-4EA4-84C1-E76348FCA8E7}" srcId="{5AC21B73-4267-451B-A53A-DD7E05738A45}" destId="{8362481F-873D-4E28-95F8-73A00FF6CDC0}" srcOrd="3" destOrd="0" parTransId="{06C1D373-8E3C-4856-82D2-48EF561DDCE9}" sibTransId="{6A4B6417-97F1-494A-830B-31184E9523E2}"/>
    <dgm:cxn modelId="{72538F29-5D8D-497D-A6EA-9441CAB73F4C}" type="presParOf" srcId="{689A5E78-B303-474D-962E-50361505D3C9}" destId="{B99349F9-AB37-476C-A503-6F6C50499B4D}" srcOrd="0" destOrd="0" presId="urn:microsoft.com/office/officeart/2005/8/layout/cycle6"/>
    <dgm:cxn modelId="{9FB6CCFF-CE61-40A1-939F-C1574D24DE37}" type="presParOf" srcId="{689A5E78-B303-474D-962E-50361505D3C9}" destId="{AA62ED1D-52B1-49F6-8029-9E695630B0F1}" srcOrd="1" destOrd="0" presId="urn:microsoft.com/office/officeart/2005/8/layout/cycle6"/>
    <dgm:cxn modelId="{2E984F13-320E-40F8-BB81-60D5338D263B}" type="presParOf" srcId="{689A5E78-B303-474D-962E-50361505D3C9}" destId="{19DF652F-BDC5-4259-B5A0-B1AAAD818982}" srcOrd="2" destOrd="0" presId="urn:microsoft.com/office/officeart/2005/8/layout/cycle6"/>
    <dgm:cxn modelId="{3DD3A70F-0199-48A5-BB09-181C83DBA4EC}" type="presParOf" srcId="{689A5E78-B303-474D-962E-50361505D3C9}" destId="{93D5592B-8EAB-4724-BE41-029688140E64}" srcOrd="3" destOrd="0" presId="urn:microsoft.com/office/officeart/2005/8/layout/cycle6"/>
    <dgm:cxn modelId="{ACED69B6-CF40-4C56-A236-64952F52B1F2}" type="presParOf" srcId="{689A5E78-B303-474D-962E-50361505D3C9}" destId="{55B5BF54-2FE0-4790-AF75-677EA08EB8E9}" srcOrd="4" destOrd="0" presId="urn:microsoft.com/office/officeart/2005/8/layout/cycle6"/>
    <dgm:cxn modelId="{F0D65F24-6AEB-4DBA-9677-B7C032324415}" type="presParOf" srcId="{689A5E78-B303-474D-962E-50361505D3C9}" destId="{63D8BCA9-FE6E-4777-8D3B-7E8EDB32CDA4}" srcOrd="5" destOrd="0" presId="urn:microsoft.com/office/officeart/2005/8/layout/cycle6"/>
    <dgm:cxn modelId="{0715B0AD-16B7-4908-9D72-25DBFC0C17EE}" type="presParOf" srcId="{689A5E78-B303-474D-962E-50361505D3C9}" destId="{9212FA22-2377-4FDE-811C-E876AC02F510}" srcOrd="6" destOrd="0" presId="urn:microsoft.com/office/officeart/2005/8/layout/cycle6"/>
    <dgm:cxn modelId="{CDD5C6E8-9693-41EF-83FE-74460EC07C3F}" type="presParOf" srcId="{689A5E78-B303-474D-962E-50361505D3C9}" destId="{8F21BDD3-76E9-4DA2-BBEA-5F8F3313EC19}" srcOrd="7" destOrd="0" presId="urn:microsoft.com/office/officeart/2005/8/layout/cycle6"/>
    <dgm:cxn modelId="{0D4223DA-6BEE-419B-917C-55659D4AA81F}" type="presParOf" srcId="{689A5E78-B303-474D-962E-50361505D3C9}" destId="{0572F37B-8941-4B5A-AECA-80F6956DB11B}" srcOrd="8" destOrd="0" presId="urn:microsoft.com/office/officeart/2005/8/layout/cycle6"/>
    <dgm:cxn modelId="{BE4310AF-DB92-473F-9522-FCDADF113938}" type="presParOf" srcId="{689A5E78-B303-474D-962E-50361505D3C9}" destId="{228A55CA-3845-49A2-9FC2-30DE4D1D47D1}" srcOrd="9" destOrd="0" presId="urn:microsoft.com/office/officeart/2005/8/layout/cycle6"/>
    <dgm:cxn modelId="{A7281110-38AA-40DC-A8CB-83E71876DCDA}" type="presParOf" srcId="{689A5E78-B303-474D-962E-50361505D3C9}" destId="{9669583B-1822-46B5-966B-87B258BD0FE3}" srcOrd="10" destOrd="0" presId="urn:microsoft.com/office/officeart/2005/8/layout/cycle6"/>
    <dgm:cxn modelId="{4E8879D9-F254-45E0-8D98-255C054D201F}" type="presParOf" srcId="{689A5E78-B303-474D-962E-50361505D3C9}" destId="{D7447F39-0A5A-42E8-B180-08BAA962F0EC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349F9-AB37-476C-A503-6F6C50499B4D}">
      <dsp:nvSpPr>
        <dsp:cNvPr id="0" name=""/>
        <dsp:cNvSpPr/>
      </dsp:nvSpPr>
      <dsp:spPr>
        <a:xfrm>
          <a:off x="2372232" y="177507"/>
          <a:ext cx="1575361" cy="4463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超商門市</a:t>
          </a:r>
        </a:p>
      </dsp:txBody>
      <dsp:txXfrm>
        <a:off x="2394022" y="199297"/>
        <a:ext cx="1531781" cy="402785"/>
      </dsp:txXfrm>
    </dsp:sp>
    <dsp:sp modelId="{19DF652F-BDC5-4259-B5A0-B1AAAD818982}">
      <dsp:nvSpPr>
        <dsp:cNvPr id="0" name=""/>
        <dsp:cNvSpPr/>
      </dsp:nvSpPr>
      <dsp:spPr>
        <a:xfrm>
          <a:off x="1670735" y="473606"/>
          <a:ext cx="3381318" cy="3381318"/>
        </a:xfrm>
        <a:custGeom>
          <a:avLst/>
          <a:gdLst/>
          <a:ahLst/>
          <a:cxnLst/>
          <a:rect l="0" t="0" r="0" b="0"/>
          <a:pathLst>
            <a:path>
              <a:moveTo>
                <a:pt x="2292452" y="110730"/>
              </a:moveTo>
              <a:arcTo wR="1690659" hR="1690659" stAng="17451108" swAng="34737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5592B-8EAB-4724-BE41-029688140E64}">
      <dsp:nvSpPr>
        <dsp:cNvPr id="0" name=""/>
        <dsp:cNvSpPr/>
      </dsp:nvSpPr>
      <dsp:spPr>
        <a:xfrm>
          <a:off x="4431275" y="1850705"/>
          <a:ext cx="1245764" cy="6892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教育局</a:t>
          </a:r>
          <a:r>
            <a:rPr lang="en-US" altLang="zh-TW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處</a:t>
          </a:r>
          <a:r>
            <a:rPr lang="en-US" altLang="zh-TW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或社會局</a:t>
          </a:r>
          <a:r>
            <a:rPr lang="en-US" altLang="zh-TW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處</a:t>
          </a:r>
          <a:r>
            <a:rPr lang="en-US" altLang="zh-TW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4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4921" y="1884351"/>
        <a:ext cx="1178472" cy="621942"/>
      </dsp:txXfrm>
    </dsp:sp>
    <dsp:sp modelId="{63D8BCA9-FE6E-4777-8D3B-7E8EDB32CDA4}">
      <dsp:nvSpPr>
        <dsp:cNvPr id="0" name=""/>
        <dsp:cNvSpPr/>
      </dsp:nvSpPr>
      <dsp:spPr>
        <a:xfrm>
          <a:off x="1670573" y="533053"/>
          <a:ext cx="3381318" cy="3381318"/>
        </a:xfrm>
        <a:custGeom>
          <a:avLst/>
          <a:gdLst/>
          <a:ahLst/>
          <a:cxnLst/>
          <a:rect l="0" t="0" r="0" b="0"/>
          <a:pathLst>
            <a:path>
              <a:moveTo>
                <a:pt x="3348457" y="2022371"/>
              </a:moveTo>
              <a:arcTo wR="1690659" hR="1690659" stAng="678900" swAng="32736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2FA22-2377-4FDE-811C-E876AC02F510}">
      <dsp:nvSpPr>
        <dsp:cNvPr id="0" name=""/>
        <dsp:cNvSpPr/>
      </dsp:nvSpPr>
      <dsp:spPr>
        <a:xfrm>
          <a:off x="2300494" y="3751796"/>
          <a:ext cx="1737293" cy="488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168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學校及社會局</a:t>
          </a:r>
        </a:p>
      </dsp:txBody>
      <dsp:txXfrm>
        <a:off x="2324355" y="3775657"/>
        <a:ext cx="1689571" cy="441067"/>
      </dsp:txXfrm>
    </dsp:sp>
    <dsp:sp modelId="{0572F37B-8941-4B5A-AECA-80F6956DB11B}">
      <dsp:nvSpPr>
        <dsp:cNvPr id="0" name=""/>
        <dsp:cNvSpPr/>
      </dsp:nvSpPr>
      <dsp:spPr>
        <a:xfrm>
          <a:off x="1294142" y="536462"/>
          <a:ext cx="3381318" cy="3381318"/>
        </a:xfrm>
        <a:custGeom>
          <a:avLst/>
          <a:gdLst/>
          <a:ahLst/>
          <a:cxnLst/>
          <a:rect l="0" t="0" r="0" b="0"/>
          <a:pathLst>
            <a:path>
              <a:moveTo>
                <a:pt x="991919" y="3230168"/>
              </a:moveTo>
              <a:arcTo wR="1690659" hR="1690659" stAng="6864717" swAng="32824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A55CA-3845-49A2-9FC2-30DE4D1D47D1}">
      <dsp:nvSpPr>
        <dsp:cNvPr id="0" name=""/>
        <dsp:cNvSpPr/>
      </dsp:nvSpPr>
      <dsp:spPr>
        <a:xfrm>
          <a:off x="854412" y="1873904"/>
          <a:ext cx="873427" cy="6568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市政府</a:t>
          </a:r>
          <a:endParaRPr lang="en-US" altLang="zh-TW" sz="14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跨局處</a:t>
          </a:r>
        </a:p>
      </dsp:txBody>
      <dsp:txXfrm>
        <a:off x="886476" y="1905968"/>
        <a:ext cx="809299" cy="592696"/>
      </dsp:txXfrm>
    </dsp:sp>
    <dsp:sp modelId="{D7447F39-0A5A-42E8-B180-08BAA962F0EC}">
      <dsp:nvSpPr>
        <dsp:cNvPr id="0" name=""/>
        <dsp:cNvSpPr/>
      </dsp:nvSpPr>
      <dsp:spPr>
        <a:xfrm>
          <a:off x="1293509" y="472879"/>
          <a:ext cx="3381318" cy="3381318"/>
        </a:xfrm>
        <a:custGeom>
          <a:avLst/>
          <a:gdLst/>
          <a:ahLst/>
          <a:cxnLst/>
          <a:rect l="0" t="0" r="0" b="0"/>
          <a:pathLst>
            <a:path>
              <a:moveTo>
                <a:pt x="27923" y="1384656"/>
              </a:moveTo>
              <a:arcTo wR="1690659" hR="1690659" stAng="11425668" swAng="34673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2950529" cy="497525"/>
          </a:xfrm>
          <a:prstGeom prst="rect">
            <a:avLst/>
          </a:prstGeom>
        </p:spPr>
        <p:txBody>
          <a:bodyPr vert="horz" lIns="91485" tIns="45740" rIns="91485" bIns="45740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084" y="3"/>
            <a:ext cx="2950529" cy="497525"/>
          </a:xfrm>
          <a:prstGeom prst="rect">
            <a:avLst/>
          </a:prstGeom>
        </p:spPr>
        <p:txBody>
          <a:bodyPr vert="horz" lIns="91485" tIns="45740" rIns="91485" bIns="45740" rtlCol="0"/>
          <a:lstStyle>
            <a:lvl1pPr algn="r">
              <a:defRPr sz="1300"/>
            </a:lvl1pPr>
          </a:lstStyle>
          <a:p>
            <a:fld id="{FF56DB86-6CE4-42C8-9312-504F6ECB1BF9}" type="datetimeFigureOut">
              <a:rPr lang="zh-TW" altLang="en-US" smtClean="0"/>
              <a:t>2025/1/15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6" y="9441819"/>
            <a:ext cx="2950529" cy="497525"/>
          </a:xfrm>
          <a:prstGeom prst="rect">
            <a:avLst/>
          </a:prstGeom>
        </p:spPr>
        <p:txBody>
          <a:bodyPr vert="horz" lIns="91485" tIns="45740" rIns="91485" bIns="45740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084" y="9441819"/>
            <a:ext cx="2950529" cy="497525"/>
          </a:xfrm>
          <a:prstGeom prst="rect">
            <a:avLst/>
          </a:prstGeom>
        </p:spPr>
        <p:txBody>
          <a:bodyPr vert="horz" lIns="91485" tIns="45740" rIns="91485" bIns="45740" rtlCol="0" anchor="b"/>
          <a:lstStyle>
            <a:lvl1pPr algn="r">
              <a:defRPr sz="1300"/>
            </a:lvl1pPr>
          </a:lstStyle>
          <a:p>
            <a:fld id="{3FEB075A-59F1-4563-8A14-14F681FCB8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868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949785" cy="498692"/>
          </a:xfrm>
          <a:prstGeom prst="rect">
            <a:avLst/>
          </a:prstGeom>
        </p:spPr>
        <p:txBody>
          <a:bodyPr vert="horz" lIns="91485" tIns="45740" rIns="91485" bIns="45740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41" y="5"/>
            <a:ext cx="2949785" cy="498692"/>
          </a:xfrm>
          <a:prstGeom prst="rect">
            <a:avLst/>
          </a:prstGeom>
        </p:spPr>
        <p:txBody>
          <a:bodyPr vert="horz" lIns="91485" tIns="45740" rIns="91485" bIns="45740" rtlCol="0"/>
          <a:lstStyle>
            <a:lvl1pPr algn="r">
              <a:defRPr sz="1300"/>
            </a:lvl1pPr>
          </a:lstStyle>
          <a:p>
            <a:fld id="{BF11118A-E9C5-42AE-AF4E-11E936806601}" type="datetimeFigureOut">
              <a:rPr lang="zh-TW" altLang="en-US" smtClean="0"/>
              <a:t>2025/1/15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5" tIns="45740" rIns="91485" bIns="4574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</p:spPr>
        <p:txBody>
          <a:bodyPr vert="horz" lIns="91485" tIns="45740" rIns="91485" bIns="4574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7" y="9440648"/>
            <a:ext cx="2949785" cy="498692"/>
          </a:xfrm>
          <a:prstGeom prst="rect">
            <a:avLst/>
          </a:prstGeom>
        </p:spPr>
        <p:txBody>
          <a:bodyPr vert="horz" lIns="91485" tIns="45740" rIns="91485" bIns="45740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41" y="9440648"/>
            <a:ext cx="2949785" cy="498692"/>
          </a:xfrm>
          <a:prstGeom prst="rect">
            <a:avLst/>
          </a:prstGeom>
        </p:spPr>
        <p:txBody>
          <a:bodyPr vert="horz" lIns="91485" tIns="45740" rIns="91485" bIns="45740" rtlCol="0" anchor="b"/>
          <a:lstStyle>
            <a:lvl1pPr algn="r">
              <a:defRPr sz="1300"/>
            </a:lvl1pPr>
          </a:lstStyle>
          <a:p>
            <a:fld id="{15016A06-996D-4AFF-827B-152CEC8FE1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97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" y="0"/>
            <a:ext cx="9143355" cy="6858000"/>
          </a:xfrm>
          <a:prstGeom prst="rect">
            <a:avLst/>
          </a:prstGeom>
        </p:spPr>
      </p:pic>
      <p:cxnSp>
        <p:nvCxnSpPr>
          <p:cNvPr id="6" name="直線接點 5"/>
          <p:cNvCxnSpPr/>
          <p:nvPr userDrawn="1"/>
        </p:nvCxnSpPr>
        <p:spPr>
          <a:xfrm>
            <a:off x="8402845" y="0"/>
            <a:ext cx="0" cy="2598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8402844" y="0"/>
            <a:ext cx="741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P-</a:t>
            </a:r>
            <a:fld id="{87EE70C2-CAD9-4B6A-97C5-7245BB96225A}" type="slidenum">
              <a:rPr lang="zh-TW" altLang="en-US" sz="1100" b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‹#›</a:t>
            </a:fld>
            <a:endParaRPr lang="zh-TW" altLang="en-US" sz="11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8754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" y="1452"/>
            <a:ext cx="9143354" cy="6856548"/>
          </a:xfrm>
          <a:prstGeom prst="rect">
            <a:avLst/>
          </a:prstGeom>
        </p:spPr>
      </p:pic>
      <p:cxnSp>
        <p:nvCxnSpPr>
          <p:cNvPr id="3" name="直線接點 2"/>
          <p:cNvCxnSpPr/>
          <p:nvPr userDrawn="1"/>
        </p:nvCxnSpPr>
        <p:spPr>
          <a:xfrm>
            <a:off x="8402845" y="0"/>
            <a:ext cx="0" cy="2598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 userDrawn="1"/>
        </p:nvSpPr>
        <p:spPr>
          <a:xfrm>
            <a:off x="8402844" y="0"/>
            <a:ext cx="741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P-</a:t>
            </a:r>
            <a:fld id="{87EE70C2-CAD9-4B6A-97C5-7245BB96225A}" type="slidenum">
              <a:rPr lang="zh-TW" altLang="en-US" sz="1100" b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‹#›</a:t>
            </a:fld>
            <a:endParaRPr lang="zh-TW" altLang="en-US" sz="11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245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 userDrawn="1"/>
        </p:nvCxnSpPr>
        <p:spPr>
          <a:xfrm>
            <a:off x="8402845" y="0"/>
            <a:ext cx="0" cy="2598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 userDrawn="1"/>
        </p:nvSpPr>
        <p:spPr>
          <a:xfrm>
            <a:off x="8402844" y="0"/>
            <a:ext cx="741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P-</a:t>
            </a:r>
            <a:fld id="{87EE70C2-CAD9-4B6A-97C5-7245BB96225A}" type="slidenum">
              <a:rPr lang="zh-TW" altLang="en-US" sz="1100" b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‹#›</a:t>
            </a:fld>
            <a:endParaRPr lang="zh-TW" altLang="en-US" sz="11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240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92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" y="0"/>
            <a:ext cx="9143354" cy="6858000"/>
          </a:xfrm>
          <a:prstGeom prst="rect">
            <a:avLst/>
          </a:prstGeom>
        </p:spPr>
      </p:pic>
      <p:cxnSp>
        <p:nvCxnSpPr>
          <p:cNvPr id="3" name="直線接點 2"/>
          <p:cNvCxnSpPr/>
          <p:nvPr userDrawn="1"/>
        </p:nvCxnSpPr>
        <p:spPr>
          <a:xfrm>
            <a:off x="8402845" y="0"/>
            <a:ext cx="0" cy="2598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 userDrawn="1"/>
        </p:nvSpPr>
        <p:spPr>
          <a:xfrm>
            <a:off x="8402844" y="0"/>
            <a:ext cx="741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P-</a:t>
            </a:r>
            <a:fld id="{87EE70C2-CAD9-4B6A-97C5-7245BB96225A}" type="slidenum">
              <a:rPr lang="zh-TW" altLang="en-US" sz="1100" b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‹#›</a:t>
            </a:fld>
            <a:endParaRPr lang="zh-TW" altLang="en-US" sz="11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088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093" y="5437189"/>
            <a:ext cx="3820907" cy="1420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768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676" cy="83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線接點 8"/>
          <p:cNvCxnSpPr/>
          <p:nvPr userDrawn="1"/>
        </p:nvCxnSpPr>
        <p:spPr>
          <a:xfrm>
            <a:off x="8402845" y="0"/>
            <a:ext cx="0" cy="2598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 userDrawn="1"/>
        </p:nvSpPr>
        <p:spPr>
          <a:xfrm>
            <a:off x="8402844" y="0"/>
            <a:ext cx="741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P-</a:t>
            </a:r>
            <a:fld id="{87EE70C2-CAD9-4B6A-97C5-7245BB96225A}" type="slidenum">
              <a:rPr lang="zh-TW" altLang="en-US" sz="1100" b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‹#›</a:t>
            </a:fld>
            <a:endParaRPr lang="zh-TW" altLang="en-US" sz="11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627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6" r:id="rId3"/>
    <p:sldLayoutId id="2147483661" r:id="rId4"/>
    <p:sldLayoutId id="2147483663" r:id="rId5"/>
    <p:sldLayoutId id="214748366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slide" Target="slide12.xml"/><Relationship Id="rId5" Type="http://schemas.openxmlformats.org/officeDocument/2006/relationships/diagramQuickStyle" Target="../diagrams/quickStyle1.xml"/><Relationship Id="rId10" Type="http://schemas.openxmlformats.org/officeDocument/2006/relationships/slide" Target="slide10.xml"/><Relationship Id="rId4" Type="http://schemas.openxmlformats.org/officeDocument/2006/relationships/diagramLayout" Target="../diagrams/layout1.xml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685799" y="3175286"/>
            <a:ext cx="7969827" cy="0"/>
          </a:xfrm>
          <a:prstGeom prst="line">
            <a:avLst/>
          </a:prstGeom>
          <a:ln w="19050">
            <a:solidFill>
              <a:srgbClr val="2540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42C9A41-5160-A31A-F76E-86A081776908}"/>
              </a:ext>
            </a:extLst>
          </p:cNvPr>
          <p:cNvCxnSpPr/>
          <p:nvPr/>
        </p:nvCxnSpPr>
        <p:spPr>
          <a:xfrm>
            <a:off x="685800" y="1473577"/>
            <a:ext cx="7969827" cy="0"/>
          </a:xfrm>
          <a:prstGeom prst="line">
            <a:avLst/>
          </a:prstGeom>
          <a:ln w="19050">
            <a:solidFill>
              <a:srgbClr val="2540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587662" y="1957335"/>
            <a:ext cx="81660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spcBef>
                <a:spcPts val="600"/>
              </a:spcBef>
              <a:spcAft>
                <a:spcPts val="600"/>
              </a:spcAft>
            </a:pPr>
            <a:r>
              <a:rPr lang="zh-TW" altLang="en-US" sz="5400" b="1" i="0" u="none" strike="noStrike" baseline="0" dirty="0" smtClean="0">
                <a:solidFill>
                  <a:srgbClr val="254061"/>
                </a:solidFill>
                <a:latin typeface="+mj-ea"/>
                <a:ea typeface="+mj-ea"/>
              </a:rPr>
              <a:t>跨縣市幸福</a:t>
            </a:r>
            <a:r>
              <a:rPr lang="zh-TW" altLang="en-US" sz="5400" b="1" i="0" u="none" strike="noStrike" baseline="0" dirty="0">
                <a:solidFill>
                  <a:srgbClr val="254061"/>
                </a:solidFill>
                <a:latin typeface="+mj-ea"/>
                <a:ea typeface="+mj-ea"/>
              </a:rPr>
              <a:t>保衛</a:t>
            </a:r>
            <a:r>
              <a:rPr lang="zh-TW" altLang="en-US" sz="5400" b="1" i="0" u="none" strike="noStrike" baseline="0" dirty="0" smtClean="0">
                <a:solidFill>
                  <a:srgbClr val="254061"/>
                </a:solidFill>
                <a:latin typeface="+mj-ea"/>
                <a:ea typeface="+mj-ea"/>
              </a:rPr>
              <a:t>站</a:t>
            </a:r>
            <a:endParaRPr lang="en-US" altLang="zh-TW" sz="5400" b="1" i="0" u="none" strike="noStrike" baseline="0" dirty="0">
              <a:solidFill>
                <a:srgbClr val="254061"/>
              </a:solidFill>
              <a:latin typeface="+mj-ea"/>
              <a:ea typeface="+mj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3210650" y="3772553"/>
            <a:ext cx="2302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200" i="0" u="none" strike="noStrike" baseline="0" dirty="0" smtClean="0">
                <a:solidFill>
                  <a:srgbClr val="254061"/>
                </a:solidFill>
                <a:latin typeface="+mj-ea"/>
                <a:ea typeface="+mj-ea"/>
              </a:rPr>
              <a:t>學校宣導用</a:t>
            </a:r>
            <a:endParaRPr lang="en-US" altLang="zh-TW" sz="3200" i="0" u="none" strike="noStrike" baseline="0" dirty="0">
              <a:solidFill>
                <a:srgbClr val="25406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6812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622891" y="1365625"/>
            <a:ext cx="8240753" cy="1482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solidFill>
                  <a:schemeClr val="tx2"/>
                </a:solidFill>
                <a:latin typeface="+mj-ea"/>
                <a:ea typeface="+mj-ea"/>
              </a:rPr>
              <a:t>教育局</a:t>
            </a:r>
            <a:r>
              <a:rPr lang="en-US" altLang="zh-TW" sz="3200" b="1" dirty="0" smtClean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zh-TW" altLang="en-US" sz="3200" b="1" dirty="0" smtClean="0">
                <a:solidFill>
                  <a:schemeClr val="tx2"/>
                </a:solidFill>
                <a:latin typeface="+mj-ea"/>
                <a:ea typeface="+mj-ea"/>
              </a:rPr>
              <a:t>處</a:t>
            </a:r>
            <a:r>
              <a:rPr lang="en-US" altLang="zh-TW" sz="3200" b="1" dirty="0" smtClean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zh-TW" altLang="en-US" sz="3200" b="1" dirty="0" smtClean="0">
                <a:solidFill>
                  <a:schemeClr val="tx2"/>
                </a:solidFill>
                <a:latin typeface="+mj-ea"/>
                <a:ea typeface="+mj-ea"/>
              </a:rPr>
              <a:t>或社會局</a:t>
            </a:r>
            <a:r>
              <a:rPr lang="en-US" altLang="zh-TW" sz="3200" b="1" dirty="0" smtClean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zh-TW" altLang="en-US" sz="3200" b="1" dirty="0" smtClean="0">
                <a:solidFill>
                  <a:schemeClr val="tx2"/>
                </a:solidFill>
                <a:latin typeface="+mj-ea"/>
                <a:ea typeface="+mj-ea"/>
              </a:rPr>
              <a:t>處</a:t>
            </a:r>
            <a:r>
              <a:rPr lang="en-US" altLang="zh-TW" sz="3200" b="1" dirty="0" smtClean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zh-TW" altLang="en-US" sz="3200" b="1" dirty="0">
                <a:solidFill>
                  <a:schemeClr val="tx2"/>
                </a:solidFill>
                <a:latin typeface="+mj-ea"/>
                <a:ea typeface="+mj-ea"/>
              </a:rPr>
              <a:t>接獲</a:t>
            </a:r>
            <a:r>
              <a:rPr lang="zh-TW" altLang="en-US" sz="3200" b="1" dirty="0" smtClean="0">
                <a:solidFill>
                  <a:schemeClr val="tx2"/>
                </a:solidFill>
                <a:latin typeface="+mj-ea"/>
                <a:ea typeface="+mj-ea"/>
              </a:rPr>
              <a:t>學童取餐資料派案至取餐個案就讀學校</a:t>
            </a:r>
            <a:r>
              <a:rPr lang="zh-TW" altLang="en-US" sz="3200" b="1" dirty="0" smtClean="0">
                <a:solidFill>
                  <a:schemeClr val="tx2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3200" b="1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2" name="同侧圆角矩形 1">
            <a:extLst>
              <a:ext uri="{FF2B5EF4-FFF2-40B4-BE49-F238E27FC236}">
                <a16:creationId xmlns:a16="http://schemas.microsoft.com/office/drawing/2014/main" id="{8D6B6579-B58D-B85B-D902-E2600C9BB426}"/>
              </a:ext>
            </a:extLst>
          </p:cNvPr>
          <p:cNvSpPr/>
          <p:nvPr/>
        </p:nvSpPr>
        <p:spPr>
          <a:xfrm rot="16200000">
            <a:off x="4499503" y="-2688287"/>
            <a:ext cx="140060" cy="7893284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latin typeface="微軟正黑體" pitchFamily="34" charset="-120"/>
              <a:ea typeface="微軟正黑體" pitchFamily="34" charset="-120"/>
              <a:cs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540595" y="369732"/>
            <a:ext cx="6796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 smtClean="0"/>
              <a:t>通報流程</a:t>
            </a:r>
            <a:endParaRPr lang="zh-CN" altLang="en-US" sz="4400" b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41557" y="3673949"/>
            <a:ext cx="4562164" cy="256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51" y="4140626"/>
            <a:ext cx="4007452" cy="225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91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1863306" y="2688027"/>
            <a:ext cx="5745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7200" b="1" dirty="0" smtClean="0">
                <a:solidFill>
                  <a:srgbClr val="254061"/>
                </a:solidFill>
                <a:latin typeface="+mj-ea"/>
                <a:ea typeface="+mj-ea"/>
              </a:rPr>
              <a:t>學校協助</a:t>
            </a:r>
            <a:r>
              <a:rPr lang="zh-TW" altLang="en-US" sz="7200" b="1" dirty="0">
                <a:solidFill>
                  <a:srgbClr val="254061"/>
                </a:solidFill>
                <a:latin typeface="+mj-ea"/>
                <a:ea typeface="+mj-ea"/>
              </a:rPr>
              <a:t>事項</a:t>
            </a:r>
          </a:p>
        </p:txBody>
      </p:sp>
    </p:spTree>
    <p:extLst>
      <p:ext uri="{BB962C8B-B14F-4D97-AF65-F5344CB8AC3E}">
        <p14:creationId xmlns:p14="http://schemas.microsoft.com/office/powerpoint/2010/main" val="20594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04" y="2838730"/>
            <a:ext cx="2919849" cy="2189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612258" y="1376258"/>
            <a:ext cx="8240753" cy="1652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600" b="1" dirty="0" smtClean="0">
                <a:solidFill>
                  <a:schemeClr val="tx2"/>
                </a:solidFill>
                <a:latin typeface="+mj-ea"/>
                <a:ea typeface="+mj-ea"/>
              </a:rPr>
              <a:t>主動關懷</a:t>
            </a:r>
            <a:r>
              <a:rPr lang="zh-TW" altLang="en-US" sz="3600" b="1" dirty="0">
                <a:solidFill>
                  <a:schemeClr val="tx2"/>
                </a:solidFill>
                <a:latin typeface="+mj-ea"/>
                <a:ea typeface="+mj-ea"/>
              </a:rPr>
              <a:t>、</a:t>
            </a:r>
            <a:r>
              <a:rPr lang="zh-TW" altLang="en-US" sz="3600" b="1" dirty="0" smtClean="0">
                <a:solidFill>
                  <a:schemeClr val="tx2"/>
                </a:solidFill>
                <a:latin typeface="+mj-ea"/>
                <a:ea typeface="+mj-ea"/>
              </a:rPr>
              <a:t>輔導學生、引介資源協助學生。</a:t>
            </a:r>
            <a:endParaRPr lang="en-US" altLang="zh-TW" sz="3600" b="1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2" name="同侧圆角矩形 1">
            <a:extLst>
              <a:ext uri="{FF2B5EF4-FFF2-40B4-BE49-F238E27FC236}">
                <a16:creationId xmlns:a16="http://schemas.microsoft.com/office/drawing/2014/main" id="{8D6B6579-B58D-B85B-D902-E2600C9BB426}"/>
              </a:ext>
            </a:extLst>
          </p:cNvPr>
          <p:cNvSpPr/>
          <p:nvPr/>
        </p:nvSpPr>
        <p:spPr>
          <a:xfrm rot="16200000">
            <a:off x="4488870" y="-2592590"/>
            <a:ext cx="140060" cy="7893284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latin typeface="微軟正黑體" pitchFamily="34" charset="-120"/>
              <a:ea typeface="微軟正黑體" pitchFamily="34" charset="-120"/>
              <a:cs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529962" y="465429"/>
            <a:ext cx="6796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400" b="1" dirty="0" smtClean="0">
                <a:solidFill>
                  <a:srgbClr val="254061"/>
                </a:solidFill>
                <a:latin typeface="+mj-ea"/>
                <a:ea typeface="+mj-ea"/>
              </a:rPr>
              <a:t>學生關懷</a:t>
            </a:r>
            <a:r>
              <a:rPr lang="zh-TW" altLang="en-US" sz="4400" b="1" dirty="0">
                <a:solidFill>
                  <a:srgbClr val="254061"/>
                </a:solidFill>
                <a:latin typeface="+mj-ea"/>
                <a:ea typeface="+mj-ea"/>
              </a:rPr>
              <a:t>輔導</a:t>
            </a:r>
            <a:r>
              <a:rPr lang="en-US" altLang="zh-TW" sz="4400" b="1" dirty="0" smtClean="0">
                <a:solidFill>
                  <a:srgbClr val="254061"/>
                </a:solidFill>
                <a:latin typeface="+mj-ea"/>
                <a:ea typeface="+mj-ea"/>
              </a:rPr>
              <a:t> </a:t>
            </a:r>
            <a:endParaRPr lang="en-US" altLang="zh-TW" sz="4400" b="1" i="0" u="none" strike="noStrike" baseline="0" dirty="0">
              <a:solidFill>
                <a:srgbClr val="254061"/>
              </a:solidFill>
              <a:latin typeface="+mj-ea"/>
              <a:ea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6405" r="3521" b="12658"/>
          <a:stretch/>
        </p:blipFill>
        <p:spPr>
          <a:xfrm>
            <a:off x="951948" y="3329405"/>
            <a:ext cx="2976384" cy="162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14021" r="13358" b="5997"/>
          <a:stretch/>
        </p:blipFill>
        <p:spPr>
          <a:xfrm>
            <a:off x="3686244" y="4443473"/>
            <a:ext cx="2569046" cy="1870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32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612258" y="1376258"/>
            <a:ext cx="824075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000" b="1" dirty="0" smtClean="0">
                <a:solidFill>
                  <a:schemeClr val="tx2"/>
                </a:solidFill>
                <a:latin typeface="+mj-ea"/>
                <a:ea typeface="+mj-ea"/>
              </a:rPr>
              <a:t>1.</a:t>
            </a:r>
            <a:r>
              <a:rPr lang="zh-TW" altLang="en-US" sz="4000" b="1" dirty="0" smtClean="0">
                <a:solidFill>
                  <a:schemeClr val="tx2"/>
                </a:solidFill>
                <a:latin typeface="+mj-ea"/>
                <a:ea typeface="+mj-ea"/>
              </a:rPr>
              <a:t>宣導</a:t>
            </a:r>
            <a:r>
              <a:rPr lang="zh-TW" alt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救急不救窮</a:t>
            </a:r>
            <a:r>
              <a:rPr lang="zh-TW" altLang="en-US" sz="4000" b="1" dirty="0" smtClean="0">
                <a:solidFill>
                  <a:schemeClr val="tx2"/>
                </a:solidFill>
                <a:latin typeface="+mj-ea"/>
                <a:ea typeface="+mj-ea"/>
              </a:rPr>
              <a:t>的政策內涵 。</a:t>
            </a:r>
            <a:endParaRPr lang="en-US" altLang="zh-TW" sz="4000" b="1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000" b="1" dirty="0" smtClean="0">
                <a:solidFill>
                  <a:schemeClr val="tx2"/>
                </a:solidFill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柔性勸導</a:t>
            </a:r>
            <a:r>
              <a:rPr lang="zh-TW" altLang="en-US" sz="4000" b="1" dirty="0" smtClean="0">
                <a:solidFill>
                  <a:schemeClr val="tx2"/>
                </a:solidFill>
                <a:latin typeface="+mj-ea"/>
                <a:ea typeface="+mj-ea"/>
              </a:rPr>
              <a:t>學生正確取餐。</a:t>
            </a:r>
            <a:endParaRPr lang="en-US" altLang="zh-TW" sz="4000" b="1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2" name="同侧圆角矩形 1">
            <a:extLst>
              <a:ext uri="{FF2B5EF4-FFF2-40B4-BE49-F238E27FC236}">
                <a16:creationId xmlns:a16="http://schemas.microsoft.com/office/drawing/2014/main" id="{8D6B6579-B58D-B85B-D902-E2600C9BB426}"/>
              </a:ext>
            </a:extLst>
          </p:cNvPr>
          <p:cNvSpPr/>
          <p:nvPr/>
        </p:nvSpPr>
        <p:spPr>
          <a:xfrm rot="16200000">
            <a:off x="4488870" y="-2592590"/>
            <a:ext cx="140060" cy="7893284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latin typeface="微軟正黑體" pitchFamily="34" charset="-120"/>
              <a:ea typeface="微軟正黑體" pitchFamily="34" charset="-120"/>
              <a:cs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529962" y="465429"/>
            <a:ext cx="6796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400" b="1" dirty="0" smtClean="0">
                <a:solidFill>
                  <a:srgbClr val="254061"/>
                </a:solidFill>
                <a:latin typeface="+mj-ea"/>
                <a:ea typeface="+mj-ea"/>
              </a:rPr>
              <a:t>錯誤</a:t>
            </a:r>
            <a:r>
              <a:rPr lang="zh-TW" altLang="en-US" sz="4400" b="1" dirty="0">
                <a:solidFill>
                  <a:srgbClr val="254061"/>
                </a:solidFill>
                <a:latin typeface="+mj-ea"/>
                <a:ea typeface="+mj-ea"/>
              </a:rPr>
              <a:t>取</a:t>
            </a:r>
            <a:r>
              <a:rPr lang="zh-TW" altLang="en-US" sz="4400" b="1" dirty="0" smtClean="0">
                <a:solidFill>
                  <a:srgbClr val="254061"/>
                </a:solidFill>
                <a:latin typeface="+mj-ea"/>
                <a:ea typeface="+mj-ea"/>
              </a:rPr>
              <a:t>餐個案勸導</a:t>
            </a:r>
            <a:r>
              <a:rPr lang="en-US" altLang="zh-TW" sz="4400" b="1" dirty="0" smtClean="0">
                <a:solidFill>
                  <a:srgbClr val="254061"/>
                </a:solidFill>
                <a:latin typeface="+mj-ea"/>
                <a:ea typeface="+mj-ea"/>
              </a:rPr>
              <a:t> </a:t>
            </a:r>
            <a:endParaRPr lang="en-US" altLang="zh-TW" sz="4400" b="1" i="0" u="none" strike="noStrike" baseline="0" dirty="0">
              <a:solidFill>
                <a:srgbClr val="254061"/>
              </a:solidFill>
              <a:latin typeface="+mj-ea"/>
              <a:ea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657" y="3539938"/>
            <a:ext cx="2581275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obs.line-scdn.net/0hEErYJOLqGmpPIA_OlIFlPXd2Fht8RgBjbRRQDzhzQFM2DApvIU5JCWsiQEZqRVRpb0FQCmxwR1M2ElhrJg/w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08" y="3539938"/>
            <a:ext cx="4283542" cy="2852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945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-1" y="2936515"/>
            <a:ext cx="91440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6000" b="1" dirty="0">
                <a:solidFill>
                  <a:srgbClr val="254061"/>
                </a:solidFill>
                <a:latin typeface="+mj-ea"/>
                <a:ea typeface="+mj-ea"/>
              </a:rPr>
              <a:t>感謝有</a:t>
            </a:r>
            <a:r>
              <a:rPr lang="zh-TW" altLang="en-US" sz="6000" b="1" dirty="0" smtClean="0">
                <a:solidFill>
                  <a:srgbClr val="254061"/>
                </a:solidFill>
                <a:latin typeface="+mj-ea"/>
                <a:ea typeface="+mj-ea"/>
              </a:rPr>
              <a:t>您  共同守護學子</a:t>
            </a:r>
            <a:endParaRPr lang="en-US" altLang="zh-TW" sz="6000" b="1" dirty="0">
              <a:solidFill>
                <a:srgbClr val="25406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091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2590191" y="2688027"/>
            <a:ext cx="3879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7200" b="1" dirty="0" smtClean="0">
                <a:solidFill>
                  <a:srgbClr val="254061"/>
                </a:solidFill>
                <a:latin typeface="+mj-ea"/>
                <a:ea typeface="+mj-ea"/>
              </a:rPr>
              <a:t>計畫簡介</a:t>
            </a:r>
            <a:endParaRPr lang="en-US" altLang="zh-TW" sz="7200" b="1" i="0" u="none" strike="noStrike" baseline="0" dirty="0">
              <a:solidFill>
                <a:srgbClr val="25406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31083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圖說文字 1"/>
          <p:cNvSpPr/>
          <p:nvPr/>
        </p:nvSpPr>
        <p:spPr>
          <a:xfrm>
            <a:off x="1521772" y="1047102"/>
            <a:ext cx="5551380" cy="1812614"/>
          </a:xfrm>
          <a:prstGeom prst="wedgeRectCallout">
            <a:avLst>
              <a:gd name="adj1" fmla="val -13800"/>
              <a:gd name="adj2" fmla="val 7319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766708" y="1204976"/>
            <a:ext cx="5539527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zh-TW" altLang="en-US" sz="4000" b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</a:t>
            </a:r>
            <a:r>
              <a:rPr lang="zh-TW" altLang="en-US" sz="4000" b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少偷竊案</a:t>
            </a:r>
            <a:r>
              <a:rPr lang="zh-TW" altLang="en-US" sz="4000" b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4000" b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</a:t>
            </a:r>
            <a:r>
              <a:rPr lang="zh-TW" altLang="en-US" sz="4000" b="1" kern="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社會安全網</a:t>
            </a:r>
            <a:r>
              <a:rPr lang="zh-TW" altLang="en-US" sz="4000" b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缺口</a:t>
            </a:r>
            <a:r>
              <a:rPr lang="en-US" altLang="zh-TW" sz="4000" b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sz="4000" b="1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E:\局務會議工作報告\小插圖\pose_makasenasai_wom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7852" y="3371442"/>
            <a:ext cx="2382292" cy="3034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10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474" y="1077662"/>
            <a:ext cx="76327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indent="-1588" algn="just">
              <a:spcAft>
                <a:spcPts val="0"/>
              </a:spcAft>
              <a:defRPr/>
            </a:pPr>
            <a:r>
              <a:rPr lang="zh-TW" altLang="zh-TW" sz="32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藉</a:t>
            </a:r>
            <a:r>
              <a:rPr lang="zh-TW" altLang="zh-TW" sz="3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由據點綿密、</a:t>
            </a:r>
            <a:r>
              <a:rPr lang="en-US" altLang="zh-TW" sz="3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24</a:t>
            </a:r>
            <a:r>
              <a:rPr lang="zh-TW" altLang="zh-TW" sz="32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小時不打烊的超商，</a:t>
            </a:r>
            <a:r>
              <a:rPr lang="zh-TW" altLang="zh-TW" sz="32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提供急難求助學童</a:t>
            </a:r>
            <a:r>
              <a:rPr lang="zh-TW" altLang="en-US" sz="32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餐點及通報。</a:t>
            </a:r>
            <a:endParaRPr lang="en-US" altLang="zh-TW" sz="32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pic>
        <p:nvPicPr>
          <p:cNvPr id="1028" name="Picture 4" descr="https://www.ner.gov.tw/api/images/6018a200dc3d07000889b402/2000/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9" y="3343835"/>
            <a:ext cx="3953146" cy="263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s://images.chinatimes.com/newsphoto/2020-07-26/656/B13A00_P_01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53" y="2513489"/>
            <a:ext cx="4001434" cy="2665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61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767751" y="617776"/>
            <a:ext cx="77982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18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歲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以下家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中遇緊急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變故學童，飢餓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時可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至</a:t>
            </a:r>
            <a:r>
              <a:rPr lang="zh-TW" altLang="en-US" sz="3200" b="1" dirty="0" smtClean="0">
                <a:solidFill>
                  <a:schemeClr val="accent1"/>
                </a:solidFill>
                <a:latin typeface="+mj-ea"/>
                <a:ea typeface="+mj-ea"/>
              </a:rPr>
              <a:t>統一</a:t>
            </a:r>
            <a:r>
              <a:rPr lang="zh-TW" altLang="en-US" sz="3200" b="1" dirty="0">
                <a:solidFill>
                  <a:srgbClr val="002060"/>
                </a:solidFill>
                <a:latin typeface="+mj-ea"/>
                <a:ea typeface="+mj-ea"/>
              </a:rPr>
              <a:t>、</a:t>
            </a:r>
            <a:r>
              <a:rPr lang="zh-TW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全家</a:t>
            </a:r>
            <a:r>
              <a:rPr lang="zh-TW" altLang="en-US" sz="3200" b="1" dirty="0">
                <a:solidFill>
                  <a:srgbClr val="002060"/>
                </a:solidFill>
                <a:latin typeface="+mj-ea"/>
                <a:ea typeface="+mj-ea"/>
              </a:rPr>
              <a:t>、</a:t>
            </a:r>
            <a:r>
              <a:rPr lang="zh-TW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萊爾富</a:t>
            </a:r>
            <a:r>
              <a:rPr lang="zh-TW" altLang="en-US" sz="3200" b="1" dirty="0">
                <a:solidFill>
                  <a:srgbClr val="002060"/>
                </a:solidFill>
                <a:latin typeface="+mj-ea"/>
                <a:ea typeface="+mj-ea"/>
              </a:rPr>
              <a:t>或</a:t>
            </a:r>
            <a:r>
              <a:rPr lang="zh-TW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來來（</a:t>
            </a:r>
            <a:r>
              <a:rPr lang="en-US" altLang="zh-TW" sz="3200" b="1" dirty="0">
                <a:solidFill>
                  <a:schemeClr val="accent1"/>
                </a:solidFill>
                <a:latin typeface="+mj-ea"/>
                <a:ea typeface="+mj-ea"/>
              </a:rPr>
              <a:t>OK</a:t>
            </a:r>
            <a:r>
              <a:rPr lang="zh-TW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）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四大超商門市求助取餐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。</a:t>
            </a:r>
            <a:endParaRPr lang="zh-TW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28" name="Picture 4" descr="https://images.newtalk.tw/resize_action2/800/album/news/698/61e4bac2ec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29" y="3932977"/>
            <a:ext cx="4154639" cy="2435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209" y="2630565"/>
            <a:ext cx="4164823" cy="2766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61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1883" y="484589"/>
            <a:ext cx="7761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學童填寫基本資料後，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選取飯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麵和麵包等主食餐點及不含酒精之飲料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1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份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(</a:t>
            </a:r>
            <a:r>
              <a:rPr lang="en-US" altLang="zh-TW" sz="3200" b="1" dirty="0">
                <a:solidFill>
                  <a:srgbClr val="C00000"/>
                </a:solidFill>
                <a:latin typeface="+mj-ea"/>
              </a:rPr>
              <a:t>100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元為原則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)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，且須於</a:t>
            </a:r>
            <a:r>
              <a:rPr lang="zh-TW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</a:rPr>
              <a:t>店內食用完畢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。</a:t>
            </a:r>
          </a:p>
        </p:txBody>
      </p:sp>
      <p:pic>
        <p:nvPicPr>
          <p:cNvPr id="2052" name="Picture 4" descr="https://images.chinatimes.com/newsphoto/2022-04-28/656/B10A00_P_02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00" y="3116619"/>
            <a:ext cx="3548520" cy="2363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s://tse1.mm.bing.net/th?id=OIP.p1Su07aVknDDbr9PsdP0BwHaEM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6838" y="2877973"/>
            <a:ext cx="3551910" cy="2228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https://images.chinatimes.com/newsphoto/2020-01-24/656/B09A00_P_02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42" y="4416301"/>
            <a:ext cx="3113198" cy="207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49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2590191" y="2688027"/>
            <a:ext cx="3879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7200" b="1" i="0" u="none" strike="noStrike" baseline="0" dirty="0">
                <a:solidFill>
                  <a:srgbClr val="254061"/>
                </a:solidFill>
                <a:latin typeface="+mj-ea"/>
                <a:ea typeface="+mj-ea"/>
              </a:rPr>
              <a:t>執行方式</a:t>
            </a:r>
            <a:endParaRPr lang="en-US" altLang="zh-TW" sz="7200" b="1" i="0" u="none" strike="noStrike" baseline="0" dirty="0">
              <a:solidFill>
                <a:srgbClr val="25406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456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同侧圆角矩形 1">
            <a:extLst>
              <a:ext uri="{FF2B5EF4-FFF2-40B4-BE49-F238E27FC236}">
                <a16:creationId xmlns:a16="http://schemas.microsoft.com/office/drawing/2014/main" id="{8D6B6579-B58D-B85B-D902-E2600C9BB426}"/>
              </a:ext>
            </a:extLst>
          </p:cNvPr>
          <p:cNvSpPr/>
          <p:nvPr/>
        </p:nvSpPr>
        <p:spPr>
          <a:xfrm rot="16200000">
            <a:off x="4534007" y="-2593399"/>
            <a:ext cx="140060" cy="7893284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latin typeface="微軟正黑體" pitchFamily="34" charset="-120"/>
              <a:ea typeface="微軟正黑體" pitchFamily="34" charset="-120"/>
              <a:cs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BEFEFFF-CD39-C733-FD12-9A8503305422}"/>
              </a:ext>
            </a:extLst>
          </p:cNvPr>
          <p:cNvSpPr txBox="1"/>
          <p:nvPr/>
        </p:nvSpPr>
        <p:spPr>
          <a:xfrm>
            <a:off x="575099" y="440871"/>
            <a:ext cx="6796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400" b="1" dirty="0" smtClean="0">
                <a:solidFill>
                  <a:srgbClr val="254061"/>
                </a:solidFill>
                <a:latin typeface="+mj-ea"/>
                <a:ea typeface="+mj-ea"/>
              </a:rPr>
              <a:t>幸福保衛站運作模式</a:t>
            </a:r>
            <a:endParaRPr lang="en-US" altLang="zh-TW" sz="4400" b="1" i="0" u="none" strike="noStrike" baseline="0" dirty="0">
              <a:solidFill>
                <a:srgbClr val="254061"/>
              </a:solidFill>
              <a:latin typeface="+mj-ea"/>
              <a:ea typeface="+mj-ea"/>
            </a:endParaRPr>
          </a:p>
        </p:txBody>
      </p:sp>
      <p:pic>
        <p:nvPicPr>
          <p:cNvPr id="5" name="Picture 2" descr="「合作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94" y="25181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539475231"/>
              </p:ext>
            </p:extLst>
          </p:nvPr>
        </p:nvGraphicFramePr>
        <p:xfrm>
          <a:off x="1575749" y="1573511"/>
          <a:ext cx="652445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圓角矩形 4">
            <a:hlinkClick r:id="rId8" action="ppaction://hlinksldjump"/>
          </p:cNvPr>
          <p:cNvSpPr txBox="1"/>
          <p:nvPr/>
        </p:nvSpPr>
        <p:spPr>
          <a:xfrm>
            <a:off x="5766892" y="1623018"/>
            <a:ext cx="1962376" cy="6371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0" tIns="91440" rIns="0" bIns="91440" numCol="1" spcCol="1270" anchor="t" anchorCtr="0">
            <a:noAutofit/>
          </a:bodyPr>
          <a:lstStyle/>
          <a:p>
            <a:pPr marL="0" lvl="1" algn="ctr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16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學童取餐後</a:t>
            </a:r>
            <a:r>
              <a:rPr lang="en-US" altLang="zh-TW" sz="16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超商</a:t>
            </a:r>
            <a:r>
              <a:rPr lang="en-US" altLang="zh-TW" sz="16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6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小時傳真通報</a:t>
            </a:r>
            <a:endPara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hlinkClick r:id="rId9" action="ppaction://hlinksldjump"/>
          </p:cNvPr>
          <p:cNvSpPr txBox="1"/>
          <p:nvPr/>
        </p:nvSpPr>
        <p:spPr>
          <a:xfrm>
            <a:off x="7459435" y="3576384"/>
            <a:ext cx="1088544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派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案處理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hlinkClick r:id="rId10" action="ppaction://hlinksldjump"/>
          </p:cNvPr>
          <p:cNvSpPr txBox="1"/>
          <p:nvPr/>
        </p:nvSpPr>
        <p:spPr>
          <a:xfrm>
            <a:off x="5836721" y="5313238"/>
            <a:ext cx="210464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學校關懷輔導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評估開案服務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hlinkClick r:id="rId11" action="ppaction://hlinksldjump"/>
          </p:cNvPr>
          <p:cNvSpPr txBox="1"/>
          <p:nvPr/>
        </p:nvSpPr>
        <p:spPr>
          <a:xfrm>
            <a:off x="437322" y="3478034"/>
            <a:ext cx="164396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各項弱勢扶助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媒合家長就業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00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634160" y="716153"/>
            <a:ext cx="822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spcBef>
                <a:spcPts val="600"/>
              </a:spcBef>
              <a:spcAft>
                <a:spcPts val="600"/>
              </a:spcAft>
              <a:defRPr sz="4400" b="1" i="0" u="none" strike="noStrike" baseline="0">
                <a:solidFill>
                  <a:srgbClr val="254061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 smtClean="0"/>
              <a:t>學童取餐流程</a:t>
            </a:r>
            <a:endParaRPr lang="zh-CN" altLang="en-US" dirty="0"/>
          </a:p>
        </p:txBody>
      </p:sp>
      <p:sp>
        <p:nvSpPr>
          <p:cNvPr id="3" name="椭圆 31"/>
          <p:cNvSpPr/>
          <p:nvPr/>
        </p:nvSpPr>
        <p:spPr>
          <a:xfrm>
            <a:off x="956196" y="1955968"/>
            <a:ext cx="1707624" cy="1692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accent2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chenying0907 90"/>
          <p:cNvGrpSpPr>
            <a:grpSpLocks/>
          </p:cNvGrpSpPr>
          <p:nvPr/>
        </p:nvGrpSpPr>
        <p:grpSpPr bwMode="auto">
          <a:xfrm>
            <a:off x="1570324" y="2190918"/>
            <a:ext cx="385644" cy="611187"/>
            <a:chOff x="5844088" y="2600655"/>
            <a:chExt cx="385904" cy="611158"/>
          </a:xfrm>
        </p:grpSpPr>
        <p:grpSp>
          <p:nvGrpSpPr>
            <p:cNvPr id="5" name="chenying0907 91"/>
            <p:cNvGrpSpPr>
              <a:grpSpLocks/>
            </p:cNvGrpSpPr>
            <p:nvPr/>
          </p:nvGrpSpPr>
          <p:grpSpPr bwMode="auto">
            <a:xfrm rot="8489641">
              <a:off x="6013992" y="2653092"/>
              <a:ext cx="216000" cy="558721"/>
              <a:chOff x="6011031" y="2540000"/>
              <a:chExt cx="242182" cy="626447"/>
            </a:xfrm>
          </p:grpSpPr>
          <p:sp>
            <p:nvSpPr>
              <p:cNvPr id="7" name="任意多边形 12"/>
              <p:cNvSpPr/>
              <p:nvPr/>
            </p:nvSpPr>
            <p:spPr>
              <a:xfrm>
                <a:off x="6019303" y="2543519"/>
                <a:ext cx="217230" cy="201123"/>
              </a:xfrm>
              <a:custGeom>
                <a:avLst/>
                <a:gdLst>
                  <a:gd name="connsiteX0" fmla="*/ 114300 w 217195"/>
                  <a:gd name="connsiteY0" fmla="*/ 0 h 201788"/>
                  <a:gd name="connsiteX1" fmla="*/ 215900 w 217195"/>
                  <a:gd name="connsiteY1" fmla="*/ 190500 h 201788"/>
                  <a:gd name="connsiteX2" fmla="*/ 0 w 217195"/>
                  <a:gd name="connsiteY2" fmla="*/ 190500 h 201788"/>
                  <a:gd name="connsiteX3" fmla="*/ 114300 w 217195"/>
                  <a:gd name="connsiteY3" fmla="*/ 0 h 20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95" h="201788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" name="任意多边形 13"/>
              <p:cNvSpPr/>
              <p:nvPr/>
            </p:nvSpPr>
            <p:spPr>
              <a:xfrm>
                <a:off x="6011261" y="2721930"/>
                <a:ext cx="242158" cy="444961"/>
              </a:xfrm>
              <a:custGeom>
                <a:avLst/>
                <a:gdLst>
                  <a:gd name="connsiteX0" fmla="*/ 12700 w 215900"/>
                  <a:gd name="connsiteY0" fmla="*/ 12700 h 444500"/>
                  <a:gd name="connsiteX1" fmla="*/ 0 w 215900"/>
                  <a:gd name="connsiteY1" fmla="*/ 444500 h 444500"/>
                  <a:gd name="connsiteX2" fmla="*/ 215900 w 215900"/>
                  <a:gd name="connsiteY2" fmla="*/ 419100 h 444500"/>
                  <a:gd name="connsiteX3" fmla="*/ 215900 w 215900"/>
                  <a:gd name="connsiteY3" fmla="*/ 0 h 444500"/>
                  <a:gd name="connsiteX4" fmla="*/ 215900 w 215900"/>
                  <a:gd name="connsiteY4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900" h="4445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w="254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" name="任意多边形 14"/>
              <p:cNvSpPr/>
              <p:nvPr/>
            </p:nvSpPr>
            <p:spPr>
              <a:xfrm>
                <a:off x="6100764" y="2573365"/>
                <a:ext cx="64101" cy="60515"/>
              </a:xfrm>
              <a:custGeom>
                <a:avLst/>
                <a:gdLst>
                  <a:gd name="connsiteX0" fmla="*/ 114300 w 217195"/>
                  <a:gd name="connsiteY0" fmla="*/ 0 h 201788"/>
                  <a:gd name="connsiteX1" fmla="*/ 215900 w 217195"/>
                  <a:gd name="connsiteY1" fmla="*/ 190500 h 201788"/>
                  <a:gd name="connsiteX2" fmla="*/ 0 w 217195"/>
                  <a:gd name="connsiteY2" fmla="*/ 190500 h 201788"/>
                  <a:gd name="connsiteX3" fmla="*/ 114300 w 217195"/>
                  <a:gd name="connsiteY3" fmla="*/ 0 h 20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95" h="201788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54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6" name="任意多边形 11"/>
            <p:cNvSpPr/>
            <p:nvPr/>
          </p:nvSpPr>
          <p:spPr>
            <a:xfrm>
              <a:off x="5844088" y="2600655"/>
              <a:ext cx="182629" cy="195253"/>
            </a:xfrm>
            <a:custGeom>
              <a:avLst/>
              <a:gdLst>
                <a:gd name="connsiteX0" fmla="*/ 43090 w 153621"/>
                <a:gd name="connsiteY0" fmla="*/ 162601 h 162601"/>
                <a:gd name="connsiteX1" fmla="*/ 2896 w 153621"/>
                <a:gd name="connsiteY1" fmla="*/ 102311 h 162601"/>
                <a:gd name="connsiteX2" fmla="*/ 113428 w 153621"/>
                <a:gd name="connsiteY2" fmla="*/ 1828 h 162601"/>
                <a:gd name="connsiteX3" fmla="*/ 153621 w 153621"/>
                <a:gd name="connsiteY3" fmla="*/ 47045 h 162601"/>
                <a:gd name="connsiteX0-1" fmla="*/ 41489 w 152020"/>
                <a:gd name="connsiteY0-2" fmla="*/ 158991 h 158991"/>
                <a:gd name="connsiteX1-3" fmla="*/ 1295 w 152020"/>
                <a:gd name="connsiteY1-4" fmla="*/ 98701 h 158991"/>
                <a:gd name="connsiteX2-5" fmla="*/ 82359 w 152020"/>
                <a:gd name="connsiteY2-6" fmla="*/ 2042 h 158991"/>
                <a:gd name="connsiteX3-7" fmla="*/ 152020 w 152020"/>
                <a:gd name="connsiteY3-8" fmla="*/ 43435 h 158991"/>
                <a:gd name="connsiteX0-9" fmla="*/ 41916 w 152447"/>
                <a:gd name="connsiteY0-10" fmla="*/ 148552 h 148552"/>
                <a:gd name="connsiteX1-11" fmla="*/ 1722 w 152447"/>
                <a:gd name="connsiteY1-12" fmla="*/ 88262 h 148552"/>
                <a:gd name="connsiteX2-13" fmla="*/ 91205 w 152447"/>
                <a:gd name="connsiteY2-14" fmla="*/ 3075 h 148552"/>
                <a:gd name="connsiteX3-15" fmla="*/ 152447 w 152447"/>
                <a:gd name="connsiteY3-16" fmla="*/ 32996 h 148552"/>
              </a:gdLst>
              <a:ahLst/>
              <a:cxnLst>
                <a:cxn ang="0">
                  <a:pos x="connsiteX0-9" y="connsiteY0-10"/>
                </a:cxn>
                <a:cxn ang="0">
                  <a:pos x="connsiteX1-11" y="connsiteY1-12"/>
                </a:cxn>
                <a:cxn ang="0">
                  <a:pos x="connsiteX2-13" y="connsiteY2-14"/>
                </a:cxn>
                <a:cxn ang="0">
                  <a:pos x="connsiteX3-15" y="connsiteY3-16"/>
                </a:cxn>
              </a:cxnLst>
              <a:rect l="l" t="t" r="r" b="b"/>
              <a:pathLst>
                <a:path w="152447" h="148552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" name="文本框 88"/>
          <p:cNvSpPr txBox="1">
            <a:spLocks noChangeArrowheads="1"/>
          </p:cNvSpPr>
          <p:nvPr/>
        </p:nvSpPr>
        <p:spPr bwMode="auto">
          <a:xfrm>
            <a:off x="1128300" y="2991725"/>
            <a:ext cx="1382287" cy="4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>
            <a:spAutoFit/>
          </a:bodyPr>
          <a:lstStyle/>
          <a:p>
            <a:pPr algn="ctr"/>
            <a:r>
              <a:rPr lang="en-US" altLang="zh-CN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3000509000000000000" pitchFamily="65" charset="-122"/>
                <a:ea typeface="方正静蕾简体" panose="03000509000000000000" pitchFamily="65" charset="-122"/>
                <a:cs typeface="方正静蕾简体" panose="03000509000000000000" pitchFamily="65" charset="-122"/>
              </a:rPr>
              <a:t>Step 1</a:t>
            </a:r>
            <a:endParaRPr lang="zh-CN" altLang="en-US" sz="2133" b="1" dirty="0">
              <a:solidFill>
                <a:schemeClr val="tx1">
                  <a:lumMod val="75000"/>
                  <a:lumOff val="25000"/>
                </a:schemeClr>
              </a:solidFill>
              <a:latin typeface="方正静蕾简体" panose="03000509000000000000" pitchFamily="65" charset="-122"/>
              <a:ea typeface="方正静蕾简体" panose="03000509000000000000" pitchFamily="65" charset="-122"/>
              <a:cs typeface="方正静蕾简体" panose="03000509000000000000" pitchFamily="65" charset="-122"/>
            </a:endParaRPr>
          </a:p>
        </p:txBody>
      </p:sp>
      <p:sp>
        <p:nvSpPr>
          <p:cNvPr id="11" name="任意多边形 27"/>
          <p:cNvSpPr/>
          <p:nvPr/>
        </p:nvSpPr>
        <p:spPr>
          <a:xfrm>
            <a:off x="1256874" y="2901887"/>
            <a:ext cx="1080753" cy="1746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3613256" y="1906873"/>
            <a:ext cx="1707624" cy="1692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accent2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任意多边形 27"/>
          <p:cNvSpPr/>
          <p:nvPr/>
        </p:nvSpPr>
        <p:spPr>
          <a:xfrm>
            <a:off x="3887827" y="2931748"/>
            <a:ext cx="1080753" cy="1746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文本框 88"/>
          <p:cNvSpPr txBox="1">
            <a:spLocks noChangeArrowheads="1"/>
          </p:cNvSpPr>
          <p:nvPr/>
        </p:nvSpPr>
        <p:spPr bwMode="auto">
          <a:xfrm>
            <a:off x="3737061" y="2972663"/>
            <a:ext cx="1382287" cy="4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>
            <a:spAutoFit/>
          </a:bodyPr>
          <a:lstStyle/>
          <a:p>
            <a:pPr algn="ctr"/>
            <a:r>
              <a:rPr lang="en-US" altLang="zh-CN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3000509000000000000" pitchFamily="65" charset="-122"/>
                <a:ea typeface="方正静蕾简体" panose="03000509000000000000" pitchFamily="65" charset="-122"/>
                <a:cs typeface="方正静蕾简体" panose="03000509000000000000" pitchFamily="65" charset="-122"/>
              </a:rPr>
              <a:t>Step </a:t>
            </a:r>
            <a:r>
              <a:rPr lang="en-US" altLang="zh-CN" sz="21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3000509000000000000" pitchFamily="65" charset="-122"/>
                <a:ea typeface="方正静蕾简体" panose="03000509000000000000" pitchFamily="65" charset="-122"/>
                <a:cs typeface="方正静蕾简体" panose="03000509000000000000" pitchFamily="65" charset="-122"/>
              </a:rPr>
              <a:t>2</a:t>
            </a:r>
            <a:endParaRPr lang="zh-CN" altLang="en-US" sz="2133" b="1" dirty="0">
              <a:solidFill>
                <a:schemeClr val="tx1">
                  <a:lumMod val="75000"/>
                  <a:lumOff val="25000"/>
                </a:schemeClr>
              </a:solidFill>
              <a:latin typeface="方正静蕾简体" panose="03000509000000000000" pitchFamily="65" charset="-122"/>
              <a:ea typeface="方正静蕾简体" panose="03000509000000000000" pitchFamily="65" charset="-122"/>
              <a:cs typeface="方正静蕾简体" panose="03000509000000000000" pitchFamily="65" charset="-122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56196" y="3854894"/>
            <a:ext cx="1707624" cy="2862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學童填寫基本資料</a:t>
            </a:r>
            <a:endParaRPr lang="zh-TW" altLang="en-US" sz="1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574644" y="3859990"/>
            <a:ext cx="2041151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學童取用餐點</a:t>
            </a:r>
            <a:endParaRPr lang="en-US" altLang="zh-TW" sz="1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於店內食用</a:t>
            </a:r>
            <a:endParaRPr lang="zh-TW" altLang="en-US" sz="1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2174" r="22146" b="3913"/>
          <a:stretch/>
        </p:blipFill>
        <p:spPr bwMode="auto">
          <a:xfrm>
            <a:off x="3404774" y="4361918"/>
            <a:ext cx="2380890" cy="1725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D:\幸福保衛站培文1\幸福保衛站照片\送件照片\學童填寫表格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r="16664"/>
          <a:stretch/>
        </p:blipFill>
        <p:spPr bwMode="auto">
          <a:xfrm>
            <a:off x="674648" y="4386312"/>
            <a:ext cx="2165844" cy="1701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31"/>
          <p:cNvSpPr/>
          <p:nvPr/>
        </p:nvSpPr>
        <p:spPr>
          <a:xfrm>
            <a:off x="6327269" y="1955968"/>
            <a:ext cx="1707624" cy="1692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accent2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任意多边形 27"/>
          <p:cNvSpPr/>
          <p:nvPr/>
        </p:nvSpPr>
        <p:spPr>
          <a:xfrm>
            <a:off x="6640705" y="2884424"/>
            <a:ext cx="1080753" cy="1746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文本框 88"/>
          <p:cNvSpPr txBox="1">
            <a:spLocks noChangeArrowheads="1"/>
          </p:cNvSpPr>
          <p:nvPr/>
        </p:nvSpPr>
        <p:spPr bwMode="auto">
          <a:xfrm>
            <a:off x="6538817" y="2949211"/>
            <a:ext cx="1382287" cy="4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>
            <a:spAutoFit/>
          </a:bodyPr>
          <a:lstStyle/>
          <a:p>
            <a:pPr algn="ctr"/>
            <a:r>
              <a:rPr lang="en-US" altLang="zh-CN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3000509000000000000" pitchFamily="65" charset="-122"/>
                <a:ea typeface="方正静蕾简体" panose="03000509000000000000" pitchFamily="65" charset="-122"/>
                <a:cs typeface="方正静蕾简体" panose="03000509000000000000" pitchFamily="65" charset="-122"/>
              </a:rPr>
              <a:t>Step </a:t>
            </a:r>
            <a:r>
              <a:rPr lang="en-US" altLang="zh-TW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3000509000000000000" pitchFamily="65" charset="-122"/>
                <a:ea typeface="方正静蕾简体" panose="03000509000000000000" pitchFamily="65" charset="-122"/>
                <a:cs typeface="方正静蕾简体" panose="03000509000000000000" pitchFamily="65" charset="-122"/>
              </a:rPr>
              <a:t>3</a:t>
            </a:r>
            <a:endParaRPr lang="zh-CN" altLang="en-US" sz="2133" b="1" dirty="0">
              <a:solidFill>
                <a:schemeClr val="tx1">
                  <a:lumMod val="75000"/>
                  <a:lumOff val="25000"/>
                </a:schemeClr>
              </a:solidFill>
              <a:latin typeface="方正静蕾简体" panose="03000509000000000000" pitchFamily="65" charset="-122"/>
              <a:ea typeface="方正静蕾简体" panose="03000509000000000000" pitchFamily="65" charset="-122"/>
              <a:cs typeface="方正静蕾简体" panose="03000509000000000000" pitchFamily="65" charset="-122"/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436" y="4383510"/>
            <a:ext cx="2185055" cy="168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6232071" y="3859991"/>
            <a:ext cx="185104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超商</a:t>
            </a:r>
            <a:r>
              <a:rPr lang="en-US" altLang="zh-TW" sz="1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zh-TW" sz="1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  <a:r>
              <a:rPr lang="zh-TW" altLang="en-US" sz="1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</a:t>
            </a:r>
            <a:r>
              <a:rPr lang="zh-TW" altLang="en-US" sz="1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</a:t>
            </a:r>
            <a:r>
              <a:rPr lang="zh-TW" altLang="zh-TW" sz="1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通報</a:t>
            </a:r>
            <a:endParaRPr lang="zh-TW" altLang="en-US" sz="1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5" name="chenying0907 98"/>
          <p:cNvGrpSpPr>
            <a:grpSpLocks/>
          </p:cNvGrpSpPr>
          <p:nvPr/>
        </p:nvGrpSpPr>
        <p:grpSpPr bwMode="auto">
          <a:xfrm>
            <a:off x="6943823" y="2303992"/>
            <a:ext cx="474516" cy="431800"/>
            <a:chOff x="7002966" y="4415883"/>
            <a:chExt cx="507443" cy="461687"/>
          </a:xfrm>
        </p:grpSpPr>
        <p:grpSp>
          <p:nvGrpSpPr>
            <p:cNvPr id="26" name="chenying0907 99"/>
            <p:cNvGrpSpPr>
              <a:grpSpLocks/>
            </p:cNvGrpSpPr>
            <p:nvPr/>
          </p:nvGrpSpPr>
          <p:grpSpPr bwMode="auto">
            <a:xfrm>
              <a:off x="7002966" y="4415883"/>
              <a:ext cx="507443" cy="461687"/>
              <a:chOff x="7002966" y="4415883"/>
              <a:chExt cx="602999" cy="548627"/>
            </a:xfrm>
          </p:grpSpPr>
          <p:sp>
            <p:nvSpPr>
              <p:cNvPr id="31" name="任意多边形 21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avLst/>
                <a:gdLst>
                  <a:gd name="connsiteX0" fmla="*/ 0 w 602999"/>
                  <a:gd name="connsiteY0" fmla="*/ 22302 h 548627"/>
                  <a:gd name="connsiteX1" fmla="*/ 11151 w 602999"/>
                  <a:gd name="connsiteY1" fmla="*/ 546410 h 548627"/>
                  <a:gd name="connsiteX2" fmla="*/ 412595 w 602999"/>
                  <a:gd name="connsiteY2" fmla="*/ 535258 h 548627"/>
                  <a:gd name="connsiteX3" fmla="*/ 591014 w 602999"/>
                  <a:gd name="connsiteY3" fmla="*/ 401444 h 548627"/>
                  <a:gd name="connsiteX4" fmla="*/ 568712 w 602999"/>
                  <a:gd name="connsiteY4" fmla="*/ 0 h 548627"/>
                  <a:gd name="connsiteX5" fmla="*/ 0 w 602999"/>
                  <a:gd name="connsiteY5" fmla="*/ 22302 h 54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999" h="548627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2" name="任意多边形 22"/>
              <p:cNvSpPr/>
              <p:nvPr/>
            </p:nvSpPr>
            <p:spPr>
              <a:xfrm>
                <a:off x="7396226" y="4776929"/>
                <a:ext cx="201672" cy="165395"/>
              </a:xfrm>
              <a:custGeom>
                <a:avLst/>
                <a:gdLst>
                  <a:gd name="connsiteX0" fmla="*/ 0 w 238298"/>
                  <a:gd name="connsiteY0" fmla="*/ 227214 h 227214"/>
                  <a:gd name="connsiteX1" fmla="*/ 60960 w 238298"/>
                  <a:gd name="connsiteY1" fmla="*/ 77585 h 227214"/>
                  <a:gd name="connsiteX2" fmla="*/ 44334 w 238298"/>
                  <a:gd name="connsiteY2" fmla="*/ 0 h 227214"/>
                  <a:gd name="connsiteX3" fmla="*/ 155170 w 238298"/>
                  <a:gd name="connsiteY3" fmla="*/ 27709 h 227214"/>
                  <a:gd name="connsiteX4" fmla="*/ 238298 w 238298"/>
                  <a:gd name="connsiteY4" fmla="*/ 0 h 227214"/>
                  <a:gd name="connsiteX0-1" fmla="*/ 0 w 238298"/>
                  <a:gd name="connsiteY0-2" fmla="*/ 227214 h 227214"/>
                  <a:gd name="connsiteX1-3" fmla="*/ 38793 w 238298"/>
                  <a:gd name="connsiteY1-4" fmla="*/ 99752 h 227214"/>
                  <a:gd name="connsiteX2-5" fmla="*/ 44334 w 238298"/>
                  <a:gd name="connsiteY2-6" fmla="*/ 0 h 227214"/>
                  <a:gd name="connsiteX3-7" fmla="*/ 155170 w 238298"/>
                  <a:gd name="connsiteY3-8" fmla="*/ 27709 h 227214"/>
                  <a:gd name="connsiteX4-9" fmla="*/ 238298 w 238298"/>
                  <a:gd name="connsiteY4-10" fmla="*/ 0 h 227214"/>
                  <a:gd name="connsiteX0-11" fmla="*/ 0 w 238298"/>
                  <a:gd name="connsiteY0-12" fmla="*/ 227214 h 227214"/>
                  <a:gd name="connsiteX1-13" fmla="*/ 38793 w 238298"/>
                  <a:gd name="connsiteY1-14" fmla="*/ 99752 h 227214"/>
                  <a:gd name="connsiteX2-15" fmla="*/ 44334 w 238298"/>
                  <a:gd name="connsiteY2-16" fmla="*/ 0 h 227214"/>
                  <a:gd name="connsiteX3-17" fmla="*/ 160712 w 238298"/>
                  <a:gd name="connsiteY3-18" fmla="*/ 16625 h 227214"/>
                  <a:gd name="connsiteX4-19" fmla="*/ 238298 w 238298"/>
                  <a:gd name="connsiteY4-20" fmla="*/ 0 h 227214"/>
                </a:gdLst>
                <a:ahLst/>
                <a:cxnLst>
                  <a:cxn ang="0">
                    <a:pos x="connsiteX0-11" y="connsiteY0-12"/>
                  </a:cxn>
                  <a:cxn ang="0">
                    <a:pos x="connsiteX1-13" y="connsiteY1-14"/>
                  </a:cxn>
                  <a:cxn ang="0">
                    <a:pos x="connsiteX2-15" y="connsiteY2-16"/>
                  </a:cxn>
                  <a:cxn ang="0">
                    <a:pos x="connsiteX3-17" y="connsiteY3-18"/>
                  </a:cxn>
                  <a:cxn ang="0">
                    <a:pos x="connsiteX4-19" y="connsiteY4-20"/>
                  </a:cxn>
                </a:cxnLst>
                <a:rect l="l" t="t" r="r" b="b"/>
                <a:pathLst>
                  <a:path w="238298" h="227214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w="25400" cap="rnd">
                <a:solidFill>
                  <a:schemeClr val="accent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7" name="任意多边形 17"/>
            <p:cNvSpPr/>
            <p:nvPr/>
          </p:nvSpPr>
          <p:spPr>
            <a:xfrm>
              <a:off x="7077640" y="4605989"/>
              <a:ext cx="363187" cy="679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任意多边形 18"/>
            <p:cNvSpPr/>
            <p:nvPr/>
          </p:nvSpPr>
          <p:spPr>
            <a:xfrm>
              <a:off x="7074246" y="4517726"/>
              <a:ext cx="364884" cy="679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9" name="任意多边形 19"/>
            <p:cNvSpPr/>
            <p:nvPr/>
          </p:nvSpPr>
          <p:spPr>
            <a:xfrm>
              <a:off x="7089519" y="4685767"/>
              <a:ext cx="363187" cy="679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任意多边形 20"/>
            <p:cNvSpPr/>
            <p:nvPr/>
          </p:nvSpPr>
          <p:spPr>
            <a:xfrm>
              <a:off x="7081034" y="4767241"/>
              <a:ext cx="246084" cy="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3" name="chenying0907 109"/>
          <p:cNvSpPr/>
          <p:nvPr/>
        </p:nvSpPr>
        <p:spPr>
          <a:xfrm>
            <a:off x="4107446" y="2185182"/>
            <a:ext cx="641514" cy="605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252" extrusionOk="0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ln w="38100">
            <a:solidFill>
              <a:schemeClr val="accent2"/>
            </a:solidFill>
            <a:miter lim="400000"/>
          </a:ln>
        </p:spPr>
        <p:txBody>
          <a:bodyPr lIns="38088" tIns="38088" rIns="38088" bIns="38088" anchor="ctr"/>
          <a:lstStyle/>
          <a:p>
            <a:pPr defTabSz="457051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endParaRPr sz="3999" dirty="0"/>
          </a:p>
        </p:txBody>
      </p:sp>
      <p:sp>
        <p:nvSpPr>
          <p:cNvPr id="34" name="同侧圆角矩形 1">
            <a:extLst>
              <a:ext uri="{FF2B5EF4-FFF2-40B4-BE49-F238E27FC236}">
                <a16:creationId xmlns:a16="http://schemas.microsoft.com/office/drawing/2014/main" id="{8D6B6579-B58D-B85B-D902-E2600C9BB426}"/>
              </a:ext>
            </a:extLst>
          </p:cNvPr>
          <p:cNvSpPr/>
          <p:nvPr/>
        </p:nvSpPr>
        <p:spPr>
          <a:xfrm rot="16200000">
            <a:off x="4551259" y="-2351617"/>
            <a:ext cx="140060" cy="7893284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latin typeface="微軟正黑體" pitchFamily="34" charset="-120"/>
              <a:ea typeface="微軟正黑體" pitchFamily="34" charset="-12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161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軟正黑">
      <a:majorFont>
        <a:latin typeface="Verdana"/>
        <a:ea typeface="微軟正黑體"/>
        <a:cs typeface=""/>
      </a:majorFont>
      <a:minorFont>
        <a:latin typeface="Verdana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10480</TotalTime>
  <Words>253</Words>
  <Application>Microsoft Office PowerPoint</Application>
  <PresentationFormat>如螢幕大小 (4:3)</PresentationFormat>
  <Paragraphs>37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方正静蕾简体</vt:lpstr>
      <vt:lpstr>微軟正黑體</vt:lpstr>
      <vt:lpstr>新細明體</vt:lpstr>
      <vt:lpstr>新細明體</vt:lpstr>
      <vt:lpstr>Arial</vt:lpstr>
      <vt:lpstr>Calibri</vt:lpstr>
      <vt:lpstr>Verdana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TIER</dc:creator>
  <cp:lastModifiedBy>Owner</cp:lastModifiedBy>
  <cp:revision>985</cp:revision>
  <cp:lastPrinted>2023-09-06T00:57:33Z</cp:lastPrinted>
  <dcterms:created xsi:type="dcterms:W3CDTF">2022-12-16T08:48:19Z</dcterms:created>
  <dcterms:modified xsi:type="dcterms:W3CDTF">2025-01-15T01:18:07Z</dcterms:modified>
</cp:coreProperties>
</file>